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27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F1BD1-1064-41DB-A9E1-190BCACE73EE}" type="datetimeFigureOut">
              <a:rPr lang="en-US" smtClean="0"/>
              <a:t>11/13/2011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F83F99-24A3-4764-B1AD-64838024737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216233" indent="-216233">
              <a:buFontTx/>
              <a:buAutoNum type="arabicPeriod"/>
              <a:defRPr/>
            </a:pPr>
            <a:r>
              <a:rPr lang="en-US" dirty="0" smtClean="0"/>
              <a:t>If you want to me </a:t>
            </a:r>
            <a:r>
              <a:rPr lang="en-US" b="1" dirty="0" smtClean="0"/>
              <a:t>interesting, you better be interested </a:t>
            </a:r>
            <a:r>
              <a:rPr lang="en-US" dirty="0" smtClean="0"/>
              <a:t>… if your bored … guess what</a:t>
            </a:r>
          </a:p>
          <a:p>
            <a:pPr marL="216233" indent="-216233">
              <a:defRPr/>
            </a:pPr>
            <a:r>
              <a:rPr lang="en-US" dirty="0" smtClean="0"/>
              <a:t>	even contagious … good ideas take hold … </a:t>
            </a:r>
            <a:r>
              <a:rPr lang="en-US" b="1" dirty="0" smtClean="0"/>
              <a:t>good ideas with passion soar</a:t>
            </a:r>
          </a:p>
          <a:p>
            <a:pPr marL="216233" indent="-216233">
              <a:defRPr/>
            </a:pPr>
            <a:endParaRPr lang="en-US" dirty="0" smtClean="0"/>
          </a:p>
          <a:p>
            <a:pPr marL="216233" indent="-216233">
              <a:buFontTx/>
              <a:buAutoNum type="arabicPeriod" startAt="2"/>
              <a:defRPr/>
            </a:pPr>
            <a:r>
              <a:rPr lang="en-US" sz="1100" dirty="0">
                <a:latin typeface="+mn-lt"/>
                <a:ea typeface="+mn-ea"/>
              </a:rPr>
              <a:t>The Most Valuable People in Your Network ~ Rob Cross U VA … The secret to these networks has never been their size … quality. </a:t>
            </a:r>
          </a:p>
          <a:p>
            <a:pPr marL="216233" indent="-216233">
              <a:defRPr/>
            </a:pPr>
            <a:r>
              <a:rPr lang="en-US" sz="1100" dirty="0">
                <a:latin typeface="+mn-lt"/>
                <a:ea typeface="+mn-ea"/>
              </a:rPr>
              <a:t>	Dunbar </a:t>
            </a:r>
            <a:r>
              <a:rPr lang="en-US" sz="1100" b="1" dirty="0">
                <a:latin typeface="+mn-lt"/>
                <a:ea typeface="+mn-ea"/>
              </a:rPr>
              <a:t>rule of 150 </a:t>
            </a:r>
            <a:r>
              <a:rPr lang="en-US" sz="1100" dirty="0">
                <a:latin typeface="+mn-lt"/>
                <a:ea typeface="+mn-ea"/>
              </a:rPr>
              <a:t>says … he who seeks to change the existing order … lukewarm supports … unless they are </a:t>
            </a:r>
            <a:r>
              <a:rPr lang="en-US" sz="1100" dirty="0" err="1">
                <a:latin typeface="+mn-lt"/>
                <a:ea typeface="+mn-ea"/>
              </a:rPr>
              <a:t>freinds</a:t>
            </a:r>
            <a:endParaRPr lang="en-US" sz="1100" dirty="0">
              <a:latin typeface="+mn-lt"/>
              <a:ea typeface="+mn-ea"/>
            </a:endParaRPr>
          </a:p>
          <a:p>
            <a:pPr marL="216233" indent="-216233">
              <a:defRPr/>
            </a:pPr>
            <a:endParaRPr lang="en-US" sz="1100" dirty="0">
              <a:latin typeface="+mn-lt"/>
              <a:ea typeface="+mn-ea"/>
            </a:endParaRPr>
          </a:p>
          <a:p>
            <a:pPr marL="216233" indent="-216233">
              <a:defRPr/>
            </a:pPr>
            <a:r>
              <a:rPr lang="en-US" sz="1100" dirty="0">
                <a:latin typeface="+mn-lt"/>
                <a:ea typeface="+mn-ea"/>
              </a:rPr>
              <a:t>	Build </a:t>
            </a:r>
            <a:r>
              <a:rPr lang="en-US" sz="1100" b="1" dirty="0">
                <a:latin typeface="+mn-lt"/>
                <a:ea typeface="+mn-ea"/>
              </a:rPr>
              <a:t>relationships before you need them </a:t>
            </a:r>
            <a:r>
              <a:rPr lang="en-US" sz="1100" dirty="0">
                <a:latin typeface="+mn-lt"/>
                <a:ea typeface="+mn-ea"/>
              </a:rPr>
              <a:t>and ask them to help you … social capital … not exposure. </a:t>
            </a:r>
          </a:p>
          <a:p>
            <a:pPr marL="216233" indent="-216233">
              <a:defRPr/>
            </a:pPr>
            <a:endParaRPr lang="en-US" sz="1100" dirty="0">
              <a:latin typeface="+mn-lt"/>
              <a:ea typeface="+mn-ea"/>
            </a:endParaRPr>
          </a:p>
          <a:p>
            <a:pPr marL="216233" indent="-216233">
              <a:defRPr/>
            </a:pPr>
            <a:r>
              <a:rPr lang="en-US" sz="1100" dirty="0">
                <a:latin typeface="+mn-lt"/>
                <a:ea typeface="+mn-ea"/>
              </a:rPr>
              <a:t>3.   Brand your passions … focus on boundaries and concentrate your efforts … </a:t>
            </a:r>
            <a:r>
              <a:rPr lang="en-US" sz="1100" b="1" dirty="0">
                <a:latin typeface="+mn-lt"/>
                <a:ea typeface="+mn-ea"/>
              </a:rPr>
              <a:t>be a magnet</a:t>
            </a:r>
          </a:p>
        </p:txBody>
      </p:sp>
      <p:sp>
        <p:nvSpPr>
          <p:cNvPr id="61444" name="Slide Number Placeholder 3"/>
          <p:cNvSpPr>
            <a:spLocks noGrp="1"/>
          </p:cNvSpPr>
          <p:nvPr>
            <p:ph type="sldNum" sz="quarter" idx="5"/>
          </p:nvPr>
        </p:nvSpPr>
        <p:spPr>
          <a:noFill/>
        </p:spPr>
        <p:txBody>
          <a:bodyPr/>
          <a:lstStyle/>
          <a:p>
            <a:fld id="{BC1DE4F0-2BC8-4EE0-9BF8-8C1F37F84502}" type="slidenum">
              <a:rPr lang="en-US" smtClean="0">
                <a:latin typeface="Arial" pitchFamily="34" charset="0"/>
                <a:ea typeface="MS PGothic" pitchFamily="34" charset="-128"/>
              </a:rPr>
              <a:pPr/>
              <a:t>11</a:t>
            </a:fld>
            <a:endParaRPr lang="en-US" smtClean="0">
              <a:latin typeface="Arial" pitchFamily="34" charset="0"/>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defTabSz="864931" eaLnBrk="1" fontAlgn="auto" hangingPunct="1">
              <a:spcBef>
                <a:spcPts val="0"/>
              </a:spcBef>
              <a:spcAft>
                <a:spcPts val="0"/>
              </a:spcAft>
              <a:defRPr/>
            </a:pPr>
            <a:r>
              <a:rPr lang="en-US" sz="1100" dirty="0">
                <a:latin typeface="+mn-lt"/>
                <a:ea typeface="+mn-ea"/>
              </a:rPr>
              <a:t>You have got to find what you love … the only way to do great work is to love what you do</a:t>
            </a:r>
          </a:p>
          <a:p>
            <a:pPr defTabSz="864931" eaLnBrk="1" fontAlgn="auto" hangingPunct="1">
              <a:spcBef>
                <a:spcPts val="0"/>
              </a:spcBef>
              <a:spcAft>
                <a:spcPts val="0"/>
              </a:spcAft>
              <a:defRPr/>
            </a:pPr>
            <a:r>
              <a:rPr lang="en-US" sz="1100" dirty="0">
                <a:latin typeface="+mn-lt"/>
                <a:ea typeface="+mn-ea"/>
              </a:rPr>
              <a:t> … drop out to drop in</a:t>
            </a:r>
          </a:p>
          <a:p>
            <a:pPr defTabSz="864931" eaLnBrk="1" fontAlgn="auto" hangingPunct="1">
              <a:spcBef>
                <a:spcPts val="0"/>
              </a:spcBef>
              <a:spcAft>
                <a:spcPts val="0"/>
              </a:spcAft>
              <a:defRPr/>
            </a:pPr>
            <a:endParaRPr lang="en-US" sz="1100" dirty="0">
              <a:latin typeface="+mn-lt"/>
              <a:ea typeface="+mn-ea"/>
            </a:endParaRPr>
          </a:p>
          <a:p>
            <a:pPr defTabSz="864931" eaLnBrk="1" fontAlgn="auto" hangingPunct="1">
              <a:spcBef>
                <a:spcPts val="0"/>
              </a:spcBef>
              <a:spcAft>
                <a:spcPts val="0"/>
              </a:spcAft>
              <a:defRPr/>
            </a:pPr>
            <a:r>
              <a:rPr lang="en-US" sz="1100" b="1" dirty="0">
                <a:latin typeface="+mn-lt"/>
                <a:ea typeface="+mn-ea"/>
              </a:rPr>
              <a:t>Tenacious as Hell </a:t>
            </a:r>
          </a:p>
          <a:p>
            <a:pPr>
              <a:defRPr/>
            </a:pPr>
            <a:endParaRPr lang="en-US" dirty="0"/>
          </a:p>
        </p:txBody>
      </p:sp>
      <p:sp>
        <p:nvSpPr>
          <p:cNvPr id="62468" name="Slide Number Placeholder 3"/>
          <p:cNvSpPr>
            <a:spLocks noGrp="1"/>
          </p:cNvSpPr>
          <p:nvPr>
            <p:ph type="sldNum" sz="quarter" idx="5"/>
          </p:nvPr>
        </p:nvSpPr>
        <p:spPr>
          <a:noFill/>
        </p:spPr>
        <p:txBody>
          <a:bodyPr/>
          <a:lstStyle/>
          <a:p>
            <a:fld id="{EE0ABA7D-A2F6-4C57-888D-441CE361EA61}" type="slidenum">
              <a:rPr lang="en-US" smtClean="0">
                <a:latin typeface="Arial" pitchFamily="34" charset="0"/>
                <a:ea typeface="MS PGothic" pitchFamily="34" charset="-128"/>
              </a:rPr>
              <a:pPr/>
              <a:t>12</a:t>
            </a:fld>
            <a:endParaRPr lang="en-US" smtClean="0">
              <a:latin typeface="Arial" pitchFamily="34" charset="0"/>
              <a:ea typeface="MS PGothic"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C34FBE6-1C75-418B-B4D6-17123A856AEF}" type="slidenum">
              <a:rPr lang="en-US" smtClean="0">
                <a:latin typeface="Arial" pitchFamily="34" charset="0"/>
                <a:ea typeface="MS PGothic" pitchFamily="34" charset="-128"/>
              </a:rPr>
              <a:pPr/>
              <a:t>13</a:t>
            </a:fld>
            <a:endParaRPr lang="en-US" smtClean="0">
              <a:latin typeface="Arial" pitchFamily="34" charset="0"/>
              <a:ea typeface="MS PGothic" pitchFamily="34" charset="-128"/>
            </a:endParaRPr>
          </a:p>
        </p:txBody>
      </p:sp>
      <p:sp>
        <p:nvSpPr>
          <p:cNvPr id="63491" name="Rectangle 2"/>
          <p:cNvSpPr>
            <a:spLocks noGrp="1" noRot="1" noChangeAspect="1" noChangeArrowheads="1" noTextEdit="1"/>
          </p:cNvSpPr>
          <p:nvPr>
            <p:ph type="sldImg"/>
          </p:nvPr>
        </p:nvSpPr>
        <p:spPr>
          <a:xfrm>
            <a:off x="1144588" y="684213"/>
            <a:ext cx="4570412" cy="3429000"/>
          </a:xfrm>
          <a:solidFill>
            <a:srgbClr val="FFFFFF"/>
          </a:solidFill>
          <a:ln/>
        </p:spPr>
      </p:sp>
      <p:sp>
        <p:nvSpPr>
          <p:cNvPr id="63492" name="Rectangle 3"/>
          <p:cNvSpPr>
            <a:spLocks noGrp="1" noChangeArrowheads="1"/>
          </p:cNvSpPr>
          <p:nvPr>
            <p:ph type="body" idx="1"/>
          </p:nvPr>
        </p:nvSpPr>
        <p:spPr>
          <a:xfrm>
            <a:off x="685800" y="4343400"/>
            <a:ext cx="5486400" cy="4116388"/>
          </a:xfrm>
          <a:solidFill>
            <a:srgbClr val="FFFFFF"/>
          </a:solidFill>
          <a:ln>
            <a:solidFill>
              <a:srgbClr val="000000"/>
            </a:solidFill>
          </a:ln>
        </p:spPr>
        <p:txBody>
          <a:bodyPr/>
          <a:lstStyle/>
          <a:p>
            <a:pPr eaLnBrk="1" hangingPunct="1">
              <a:spcBef>
                <a:spcPct val="0"/>
              </a:spcBef>
            </a:pPr>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6956CEE-5899-4C18-B934-9DEA0AC7984E}" type="slidenum">
              <a:rPr lang="en-US" smtClean="0">
                <a:latin typeface="Arial" pitchFamily="34" charset="0"/>
                <a:ea typeface="MS PGothic" pitchFamily="34" charset="-128"/>
              </a:rPr>
              <a:pPr/>
              <a:t>14</a:t>
            </a:fld>
            <a:endParaRPr lang="en-US" smtClean="0">
              <a:latin typeface="Arial" pitchFamily="34" charset="0"/>
              <a:ea typeface="MS PGothic" pitchFamily="34" charset="-128"/>
            </a:endParaRPr>
          </a:p>
        </p:txBody>
      </p:sp>
      <p:sp>
        <p:nvSpPr>
          <p:cNvPr id="64515" name="Rectangle 2"/>
          <p:cNvSpPr>
            <a:spLocks noGrp="1" noRot="1" noChangeAspect="1" noChangeArrowheads="1" noTextEdit="1"/>
          </p:cNvSpPr>
          <p:nvPr>
            <p:ph type="sldImg"/>
          </p:nvPr>
        </p:nvSpPr>
        <p:spPr>
          <a:xfrm>
            <a:off x="1144588" y="685800"/>
            <a:ext cx="4570412" cy="3429000"/>
          </a:xfrm>
          <a:ln/>
        </p:spPr>
      </p:sp>
      <p:sp>
        <p:nvSpPr>
          <p:cNvPr id="64516" name="Rectangle 3"/>
          <p:cNvSpPr>
            <a:spLocks noGrp="1" noChangeArrowheads="1"/>
          </p:cNvSpPr>
          <p:nvPr>
            <p:ph type="body" idx="1"/>
          </p:nvPr>
        </p:nvSpPr>
        <p:spPr>
          <a:noFill/>
          <a:ln/>
        </p:spPr>
        <p:txBody>
          <a:bodyPr/>
          <a:lstStyle/>
          <a:p>
            <a:r>
              <a:rPr lang="en-US" smtClean="0">
                <a:latin typeface="Arial" pitchFamily="34" charset="0"/>
              </a:rPr>
              <a:t>46 pairs of mid-career professionals role-played the negotiations of a salary package between a candidate and the hiring manager. The discussions ranged from 10 to 80 minutes in length, </a:t>
            </a:r>
          </a:p>
          <a:p>
            <a:endParaRPr lang="en-US" smtClean="0">
              <a:latin typeface="Arial" pitchFamily="34" charset="0"/>
            </a:endParaRPr>
          </a:p>
          <a:p>
            <a:r>
              <a:rPr lang="en-US" smtClean="0">
                <a:latin typeface="Arial" pitchFamily="34" charset="0"/>
              </a:rPr>
              <a:t>From the </a:t>
            </a:r>
            <a:r>
              <a:rPr lang="en-US" b="1" smtClean="0">
                <a:latin typeface="Arial" pitchFamily="34" charset="0"/>
              </a:rPr>
              <a:t>first two minutes </a:t>
            </a:r>
            <a:r>
              <a:rPr lang="en-US" smtClean="0">
                <a:latin typeface="Arial" pitchFamily="34" charset="0"/>
              </a:rPr>
              <a:t>of a conversation </a:t>
            </a:r>
          </a:p>
          <a:p>
            <a:r>
              <a:rPr lang="en-US" smtClean="0">
                <a:latin typeface="Arial" pitchFamily="34" charset="0"/>
              </a:rPr>
              <a:t>Venture capital-Sloan fellows program pitching real business plans … 86%</a:t>
            </a:r>
          </a:p>
          <a:p>
            <a:endParaRPr lang="en-US" smtClean="0">
              <a:latin typeface="Arial" pitchFamily="34" charset="0"/>
            </a:endParaRPr>
          </a:p>
          <a:p>
            <a:r>
              <a:rPr lang="en-US" smtClean="0">
                <a:latin typeface="Arial" pitchFamily="34" charset="0"/>
              </a:rPr>
              <a:t>Speeddating-looking at three minutes worth of a conversation we could project who would exchange information </a:t>
            </a:r>
          </a:p>
          <a:p>
            <a:r>
              <a:rPr lang="en-US" b="1" smtClean="0">
                <a:latin typeface="Arial" pitchFamily="34" charset="0"/>
              </a:rPr>
              <a:t>75 percent </a:t>
            </a:r>
            <a:r>
              <a:rPr lang="en-US" smtClean="0">
                <a:latin typeface="Arial" pitchFamily="34" charset="0"/>
              </a:rPr>
              <a:t>accuracy rate ....  The women were in dominance.  Also interestingly the men only shared their information with women who are willing to share with them.  Even though they didn't know that. </a:t>
            </a:r>
          </a:p>
          <a:p>
            <a:r>
              <a:rPr lang="en-US" smtClean="0">
                <a:latin typeface="Arial" pitchFamily="34" charset="0"/>
              </a:rPr>
              <a:t>the </a:t>
            </a:r>
            <a:r>
              <a:rPr lang="en-US" b="1" smtClean="0">
                <a:latin typeface="Arial" pitchFamily="34" charset="0"/>
              </a:rPr>
              <a:t>chance rate is 15%. </a:t>
            </a:r>
            <a:endParaRPr lang="en-US" smtClean="0">
              <a:latin typeface="Arial" pitchFamily="34" charset="0"/>
            </a:endParaRPr>
          </a:p>
          <a:p>
            <a:r>
              <a:rPr lang="en-US" smtClean="0">
                <a:latin typeface="Arial" pitchFamily="34" charset="0"/>
              </a:rPr>
              <a:t>Interestingly the male signals didn't matter</a:t>
            </a:r>
          </a:p>
          <a:p>
            <a:endParaRPr lang="en-US" smtClean="0">
              <a:latin typeface="Arial" pitchFamily="34" charset="0"/>
            </a:endParaRPr>
          </a:p>
          <a:p>
            <a:r>
              <a:rPr lang="en-US" smtClean="0">
                <a:latin typeface="Arial" pitchFamily="34" charset="0"/>
              </a:rPr>
              <a:t> </a:t>
            </a:r>
          </a:p>
          <a:p>
            <a:r>
              <a:rPr lang="en-US" smtClean="0">
                <a:latin typeface="Arial" pitchFamily="34" charset="0"/>
              </a:rPr>
              <a:t>Salary negotiations-mid career professionals in a lab study were asked to negotiate with another person to maximize their salary and benefits. you to predict with high accuracy rates whether not a person will be successful.  </a:t>
            </a:r>
          </a:p>
          <a:p>
            <a:r>
              <a:rPr lang="en-US" smtClean="0">
                <a:latin typeface="Arial" pitchFamily="34" charset="0"/>
              </a:rPr>
              <a:t> </a:t>
            </a:r>
          </a:p>
          <a:p>
            <a:r>
              <a:rPr lang="en-US" smtClean="0">
                <a:latin typeface="Arial" pitchFamily="34" charset="0"/>
              </a:rPr>
              <a:t>.  Depending on how fluid and exciting the presenter was are looking at consistency and attention you could determine which plans were going to be accepted or funded.  These predictions were content neutral </a:t>
            </a:r>
          </a:p>
          <a:p>
            <a:endParaRPr lang="en-US" smtClean="0">
              <a:latin typeface="Arial" pitchFamily="34" charset="0"/>
            </a:endParaRPr>
          </a:p>
          <a:p>
            <a:endParaRPr lang="en-US" smtClean="0">
              <a:latin typeface="Arial" pitchFamily="34" charset="0"/>
            </a:endParaRPr>
          </a:p>
          <a:p>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US" smtClean="0">
                <a:latin typeface="Arial" pitchFamily="34" charset="0"/>
              </a:rPr>
              <a:t>You need relationship before the idea comes</a:t>
            </a:r>
          </a:p>
          <a:p>
            <a:endParaRPr lang="en-US" smtClean="0">
              <a:latin typeface="Arial" pitchFamily="34" charset="0"/>
            </a:endParaRPr>
          </a:p>
        </p:txBody>
      </p:sp>
      <p:sp>
        <p:nvSpPr>
          <p:cNvPr id="65540" name="Slide Number Placeholder 3"/>
          <p:cNvSpPr>
            <a:spLocks noGrp="1"/>
          </p:cNvSpPr>
          <p:nvPr>
            <p:ph type="sldNum" sz="quarter" idx="5"/>
          </p:nvPr>
        </p:nvSpPr>
        <p:spPr>
          <a:noFill/>
        </p:spPr>
        <p:txBody>
          <a:bodyPr/>
          <a:lstStyle/>
          <a:p>
            <a:fld id="{F7593F01-F805-4F97-AE3D-7DD3BBD23713}" type="slidenum">
              <a:rPr lang="en-US" smtClean="0">
                <a:latin typeface="Arial" pitchFamily="34" charset="0"/>
                <a:ea typeface="MS PGothic" pitchFamily="34" charset="-128"/>
              </a:rPr>
              <a:pPr/>
              <a:t>15</a:t>
            </a:fld>
            <a:endParaRPr lang="en-US" smtClean="0">
              <a:latin typeface="Arial" pitchFamily="34" charset="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latin typeface="Arial" pitchFamily="34" charset="0"/>
              </a:rPr>
              <a:t>You need to develop both</a:t>
            </a:r>
          </a:p>
        </p:txBody>
      </p:sp>
      <p:sp>
        <p:nvSpPr>
          <p:cNvPr id="66564" name="Slide Number Placeholder 3"/>
          <p:cNvSpPr>
            <a:spLocks noGrp="1"/>
          </p:cNvSpPr>
          <p:nvPr>
            <p:ph type="sldNum" sz="quarter" idx="5"/>
          </p:nvPr>
        </p:nvSpPr>
        <p:spPr>
          <a:noFill/>
        </p:spPr>
        <p:txBody>
          <a:bodyPr/>
          <a:lstStyle/>
          <a:p>
            <a:fld id="{67A6266A-8CF4-4682-BBDA-FB04E19552BA}" type="slidenum">
              <a:rPr lang="en-US" smtClean="0">
                <a:latin typeface="Arial" pitchFamily="34" charset="0"/>
                <a:ea typeface="MS PGothic" pitchFamily="34" charset="-128"/>
              </a:rPr>
              <a:pPr/>
              <a:t>16</a:t>
            </a:fld>
            <a:endParaRPr lang="en-US" smtClean="0">
              <a:latin typeface="Arial" pitchFamily="34" charset="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222C964-68B9-4C28-B8D4-88CDE3EC8110}" type="slidenum">
              <a:rPr lang="en-US" smtClean="0">
                <a:latin typeface="Arial" pitchFamily="34" charset="0"/>
                <a:ea typeface="MS PGothic" pitchFamily="34" charset="-128"/>
              </a:rPr>
              <a:pPr/>
              <a:t>17</a:t>
            </a:fld>
            <a:endParaRPr lang="en-US" smtClean="0">
              <a:latin typeface="Arial" pitchFamily="34" charset="0"/>
              <a:ea typeface="MS PGothic" pitchFamily="34" charset="-128"/>
            </a:endParaRPr>
          </a:p>
        </p:txBody>
      </p:sp>
      <p:sp>
        <p:nvSpPr>
          <p:cNvPr id="67587" name="Rectangle 2"/>
          <p:cNvSpPr>
            <a:spLocks noGrp="1" noRot="1" noChangeAspect="1" noChangeArrowheads="1" noTextEdit="1"/>
          </p:cNvSpPr>
          <p:nvPr>
            <p:ph type="sldImg"/>
          </p:nvPr>
        </p:nvSpPr>
        <p:spPr>
          <a:xfrm>
            <a:off x="1144588" y="685800"/>
            <a:ext cx="4570412" cy="3429000"/>
          </a:xfrm>
          <a:ln/>
        </p:spPr>
      </p:sp>
      <p:sp>
        <p:nvSpPr>
          <p:cNvPr id="67588" name="Rectangle 3"/>
          <p:cNvSpPr>
            <a:spLocks noGrp="1" noChangeArrowheads="1"/>
          </p:cNvSpPr>
          <p:nvPr>
            <p:ph type="body" idx="1"/>
          </p:nvPr>
        </p:nvSpPr>
        <p:spPr>
          <a:noFill/>
          <a:ln/>
        </p:spPr>
        <p:txBody>
          <a:bodyPr/>
          <a:lstStyle/>
          <a:p>
            <a:r>
              <a:rPr lang="en-US" smtClean="0">
                <a:latin typeface="Arial" pitchFamily="34" charset="0"/>
              </a:rPr>
              <a:t>These types and networks are 20% faster yet produce 25 percent less ideas </a:t>
            </a:r>
          </a:p>
          <a:p>
            <a:endParaRPr lang="en-US" smtClean="0">
              <a:latin typeface="Arial" pitchFamily="34" charset="0"/>
            </a:endParaRPr>
          </a:p>
          <a:p>
            <a:endParaRPr lang="en-US" smtClean="0">
              <a:latin typeface="Arial" pitchFamily="34" charset="0"/>
            </a:endParaRPr>
          </a:p>
          <a:p>
            <a:r>
              <a:rPr lang="en-US" smtClean="0">
                <a:latin typeface="Arial" pitchFamily="34" charset="0"/>
              </a:rPr>
              <a:t>If you need to better brainstorm choose one model or to want to make faster decisions choose another.  </a:t>
            </a:r>
          </a:p>
          <a:p>
            <a:r>
              <a:rPr lang="en-US" smtClean="0">
                <a:latin typeface="Arial" pitchFamily="34" charset="0"/>
              </a:rPr>
              <a:t>Oscillation between face-to-face and central create creative idea </a:t>
            </a:r>
          </a:p>
          <a:p>
            <a:r>
              <a:rPr lang="en-US" smtClean="0">
                <a:latin typeface="Arial" pitchFamily="34" charset="0"/>
              </a:rPr>
              <a:t> </a:t>
            </a:r>
          </a:p>
          <a:p>
            <a:r>
              <a:rPr lang="en-US" smtClean="0">
                <a:latin typeface="Arial" pitchFamily="34" charset="0"/>
              </a:rPr>
              <a:t>Different media has a different role-expiration and integration </a:t>
            </a:r>
          </a:p>
          <a:p>
            <a:endParaRPr lang="en-US" smtClean="0">
              <a:latin typeface="Arial" pitchFamily="34" charset="0"/>
            </a:endParaRPr>
          </a:p>
          <a:p>
            <a:r>
              <a:rPr lang="en-US" smtClean="0">
                <a:latin typeface="Arial" pitchFamily="34" charset="0"/>
              </a:rPr>
              <a:t>E-mail an instant messaging were great in communicating </a:t>
            </a:r>
            <a:r>
              <a:rPr lang="en-US" b="1" smtClean="0">
                <a:latin typeface="Arial" pitchFamily="34" charset="0"/>
              </a:rPr>
              <a:t>fact and declarations</a:t>
            </a:r>
            <a:r>
              <a:rPr lang="en-US" smtClean="0">
                <a:latin typeface="Arial" pitchFamily="34" charset="0"/>
              </a:rPr>
              <a:t>.  </a:t>
            </a:r>
          </a:p>
          <a:p>
            <a:r>
              <a:rPr lang="en-US" smtClean="0">
                <a:latin typeface="Arial" pitchFamily="34" charset="0"/>
              </a:rPr>
              <a:t>Rich media or face-to-face were far better in communicating </a:t>
            </a:r>
            <a:r>
              <a:rPr lang="en-US" b="1" smtClean="0">
                <a:latin typeface="Arial" pitchFamily="34" charset="0"/>
              </a:rPr>
              <a:t>tacit information </a:t>
            </a:r>
          </a:p>
          <a:p>
            <a:r>
              <a:rPr lang="en-US" smtClean="0">
                <a:latin typeface="Arial" pitchFamily="34" charset="0"/>
              </a:rPr>
              <a:t>A standard deviation improvement of one provide 7 percent better productivity in each channels </a:t>
            </a:r>
          </a:p>
          <a:p>
            <a:r>
              <a:rPr lang="en-US" smtClean="0">
                <a:latin typeface="Arial" pitchFamily="34" charset="0"/>
              </a:rPr>
              <a:t>A standard deviation improvement of one provides 30 percent better productivity in face-to-face or influence in channels </a:t>
            </a:r>
          </a:p>
          <a:p>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r>
              <a:rPr lang="en-US" smtClean="0">
                <a:latin typeface="Arial" pitchFamily="34" charset="0"/>
              </a:rPr>
              <a:t>Nucor … maintenance outage </a:t>
            </a:r>
          </a:p>
          <a:p>
            <a:endParaRPr lang="en-US" smtClean="0">
              <a:latin typeface="Arial" pitchFamily="34" charset="0"/>
            </a:endParaRPr>
          </a:p>
          <a:p>
            <a:r>
              <a:rPr lang="en-US" smtClean="0">
                <a:latin typeface="Arial" pitchFamily="34" charset="0"/>
              </a:rPr>
              <a:t>Kitsurfing … </a:t>
            </a:r>
          </a:p>
        </p:txBody>
      </p:sp>
      <p:sp>
        <p:nvSpPr>
          <p:cNvPr id="68612" name="Slide Number Placeholder 3"/>
          <p:cNvSpPr>
            <a:spLocks noGrp="1"/>
          </p:cNvSpPr>
          <p:nvPr>
            <p:ph type="sldNum" sz="quarter" idx="5"/>
          </p:nvPr>
        </p:nvSpPr>
        <p:spPr>
          <a:noFill/>
        </p:spPr>
        <p:txBody>
          <a:bodyPr/>
          <a:lstStyle/>
          <a:p>
            <a:fld id="{3631F097-7556-48F4-AB0F-632A0071135C}" type="slidenum">
              <a:rPr lang="en-US" smtClean="0">
                <a:latin typeface="Arial" pitchFamily="34" charset="0"/>
                <a:ea typeface="MS PGothic" pitchFamily="34" charset="-128"/>
              </a:rPr>
              <a:pPr/>
              <a:t>18</a:t>
            </a:fld>
            <a:endParaRPr lang="en-US" smtClean="0">
              <a:latin typeface="Arial" pitchFamily="34" charset="0"/>
              <a:ea typeface="MS PGothic"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7E8C1E-BB7A-4102-81A6-142CD4C8BD3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2BAF07-8791-487D-A55B-1EB182C10D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377E1A-93FD-45CC-A394-57F995722F2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383210-A0EB-4F56-BCA8-EBFD16BB470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F55E83C-2191-4566-AE2A-A511CF96190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468A5B8-94B6-47C4-AA94-9E04076F0C3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6A34A4C-69A3-4D3C-A95F-6FAA966AD21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232F70-B546-4283-907A-9D9236E0790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3C366F-954F-4F02-AD50-B54CF921DEC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08C8FD-8970-4C9B-913A-8B9B4FB3145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8A0CC3-C050-45D6-A196-7EEB95138A4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7724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0" y="18288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flipH="1">
            <a:off x="8001000" y="6553200"/>
            <a:ext cx="533400" cy="304800"/>
          </a:xfrm>
        </p:spPr>
        <p:txBody>
          <a:bodyPr/>
          <a:lstStyle>
            <a:lvl1pPr>
              <a:defRPr/>
            </a:lvl1pPr>
          </a:lstStyle>
          <a:p>
            <a:pPr>
              <a:defRPr/>
            </a:pPr>
            <a:fld id="{A293700E-4F26-434A-A2BE-FE8BE62D979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386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ea typeface="+mn-ea"/>
                <a:cs typeface="+mn-cs"/>
              </a:defRPr>
            </a:lvl1pPr>
          </a:lstStyle>
          <a:p>
            <a:pPr fontAlgn="base">
              <a:spcBef>
                <a:spcPct val="0"/>
              </a:spcBef>
              <a:spcAft>
                <a:spcPct val="0"/>
              </a:spcAft>
              <a:defRPr/>
            </a:pPr>
            <a:endParaRPr lang="en-US"/>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ea typeface="+mn-ea"/>
                <a:cs typeface="+mn-cs"/>
              </a:defRPr>
            </a:lvl1pPr>
          </a:lstStyle>
          <a:p>
            <a:pPr fontAlgn="base">
              <a:spcBef>
                <a:spcPct val="0"/>
              </a:spcBef>
              <a:spcAft>
                <a:spcPct val="0"/>
              </a:spcAft>
              <a:defRPr/>
            </a:pPr>
            <a:endParaRPr lang="en-US"/>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itchFamily="18" charset="0"/>
                <a:ea typeface="+mn-ea"/>
                <a:cs typeface="+mn-cs"/>
              </a:defRPr>
            </a:lvl1pPr>
          </a:lstStyle>
          <a:p>
            <a:pPr fontAlgn="base">
              <a:spcBef>
                <a:spcPct val="0"/>
              </a:spcBef>
              <a:spcAft>
                <a:spcPct val="0"/>
              </a:spcAft>
              <a:defRPr/>
            </a:pPr>
            <a:fld id="{FEA39C6B-8673-435B-93E9-ACE13ABFF9BC}" type="slidenum">
              <a:rPr lang="en-US"/>
              <a:pPr fontAlgn="base">
                <a:spcBef>
                  <a:spcPct val="0"/>
                </a:spcBef>
                <a:spcAft>
                  <a:spcPct val="0"/>
                </a:spcAft>
                <a:defRPr/>
              </a:pPr>
              <a:t>‹#›</a:t>
            </a:fld>
            <a:endParaRPr lang="en-US"/>
          </a:p>
        </p:txBody>
      </p:sp>
      <p:sp>
        <p:nvSpPr>
          <p:cNvPr id="13319" name="Line 7"/>
          <p:cNvSpPr>
            <a:spLocks noChangeShapeType="1"/>
          </p:cNvSpPr>
          <p:nvPr/>
        </p:nvSpPr>
        <p:spPr bwMode="auto">
          <a:xfrm>
            <a:off x="685800" y="1752600"/>
            <a:ext cx="7772400" cy="0"/>
          </a:xfrm>
          <a:prstGeom prst="line">
            <a:avLst/>
          </a:prstGeom>
          <a:noFill/>
          <a:ln w="57150">
            <a:solidFill>
              <a:schemeClr val="accent2"/>
            </a:solidFill>
            <a:round/>
            <a:headEnd/>
            <a:tailEnd/>
          </a:ln>
          <a:effectLst/>
        </p:spPr>
        <p:txBody>
          <a:bodyPr wrap="none" anchor="ctr"/>
          <a:lstStyle/>
          <a:p>
            <a:pPr eaLnBrk="0" fontAlgn="base" hangingPunct="0">
              <a:spcBef>
                <a:spcPct val="0"/>
              </a:spcBef>
              <a:spcAft>
                <a:spcPct val="0"/>
              </a:spcAft>
              <a:defRPr/>
            </a:pPr>
            <a:endParaRPr lang="en-US" sz="2400">
              <a:solidFill>
                <a:srgbClr val="000000"/>
              </a:solidFill>
              <a:ea typeface="ＭＳ Ｐゴシック" pitchFamily="18" charset="-128"/>
            </a:endParaRPr>
          </a:p>
        </p:txBody>
      </p:sp>
      <p:pic>
        <p:nvPicPr>
          <p:cNvPr id="1032" name="Picture 8" descr="Ma Coalition logo"/>
          <p:cNvPicPr>
            <a:picLocks noChangeAspect="1" noChangeArrowheads="1"/>
          </p:cNvPicPr>
          <p:nvPr/>
        </p:nvPicPr>
        <p:blipFill>
          <a:blip r:embed="rId14" cstate="print"/>
          <a:srcRect/>
          <a:stretch>
            <a:fillRect/>
          </a:stretch>
        </p:blipFill>
        <p:spPr bwMode="auto">
          <a:xfrm>
            <a:off x="5610225" y="6000750"/>
            <a:ext cx="2952750" cy="628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rgbClr val="FF0000"/>
        </a:buClr>
        <a:buSzPct val="50000"/>
        <a:buFont typeface="Monotype Sorts"/>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SzPct val="50000"/>
        <a:buFont typeface="Monotype Sorts"/>
        <a:buChar char="¡"/>
        <a:defRPr sz="2800">
          <a:solidFill>
            <a:schemeClr val="tx1"/>
          </a:solidFill>
          <a:latin typeface="+mn-lt"/>
        </a:defRPr>
      </a:lvl2pPr>
      <a:lvl3pPr marL="1143000" indent="-228600" algn="l" rtl="0" eaLnBrk="0" fontAlgn="base" hangingPunct="0">
        <a:spcBef>
          <a:spcPct val="20000"/>
        </a:spcBef>
        <a:spcAft>
          <a:spcPct val="0"/>
        </a:spcAft>
        <a:buClr>
          <a:srgbClr val="FF0000"/>
        </a:buClr>
        <a:buSzPct val="50000"/>
        <a:buFont typeface="Monotype Sorts"/>
        <a:buChar char="¡"/>
        <a:defRPr sz="2400">
          <a:solidFill>
            <a:schemeClr val="tx1"/>
          </a:solidFill>
          <a:latin typeface="+mn-lt"/>
        </a:defRPr>
      </a:lvl3pPr>
      <a:lvl4pPr marL="1600200" indent="-228600" algn="l" rtl="0" eaLnBrk="0" fontAlgn="base" hangingPunct="0">
        <a:spcBef>
          <a:spcPct val="20000"/>
        </a:spcBef>
        <a:spcAft>
          <a:spcPct val="0"/>
        </a:spcAft>
        <a:buClr>
          <a:srgbClr val="FF0000"/>
        </a:buClr>
        <a:buSzPct val="50000"/>
        <a:buFont typeface="Monotype Sorts"/>
        <a:buChar char="¡"/>
        <a:defRPr sz="2000">
          <a:solidFill>
            <a:schemeClr val="tx1"/>
          </a:solidFill>
          <a:latin typeface="+mn-lt"/>
        </a:defRPr>
      </a:lvl4pPr>
      <a:lvl5pPr marL="2057400" indent="-228600" algn="l" rtl="0" eaLnBrk="0" fontAlgn="base" hangingPunct="0">
        <a:spcBef>
          <a:spcPct val="20000"/>
        </a:spcBef>
        <a:spcAft>
          <a:spcPct val="0"/>
        </a:spcAft>
        <a:buClr>
          <a:srgbClr val="FF0000"/>
        </a:buClr>
        <a:buSzPct val="50000"/>
        <a:buFont typeface="Monotype Sorts"/>
        <a:buChar char="¡"/>
        <a:defRPr sz="2000">
          <a:solidFill>
            <a:schemeClr val="tx1"/>
          </a:solidFill>
          <a:latin typeface="+mn-lt"/>
        </a:defRPr>
      </a:lvl5pPr>
      <a:lvl6pPr marL="25146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0" fontAlgn="base" hangingPunct="0">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haron@sharonbenjamin.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File:Tie-network.jp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we know about Creating Change</a:t>
            </a:r>
            <a:endParaRPr lang="en-US" sz="3600" dirty="0"/>
          </a:p>
        </p:txBody>
      </p:sp>
      <p:sp>
        <p:nvSpPr>
          <p:cNvPr id="3" name="Slide Number Placeholder 2"/>
          <p:cNvSpPr>
            <a:spLocks noGrp="1"/>
          </p:cNvSpPr>
          <p:nvPr>
            <p:ph type="sldNum" sz="quarter" idx="12"/>
          </p:nvPr>
        </p:nvSpPr>
        <p:spPr/>
        <p:txBody>
          <a:bodyPr/>
          <a:lstStyle/>
          <a:p>
            <a:fld id="{4E15AD3A-BC7F-4C21-BFA5-CCD38C6957CB}" type="slidenum">
              <a:rPr lang="en-US" smtClean="0"/>
              <a:pPr/>
              <a:t>1</a:t>
            </a:fld>
            <a:endParaRPr lang="en-US" dirty="0"/>
          </a:p>
        </p:txBody>
      </p:sp>
      <p:sp>
        <p:nvSpPr>
          <p:cNvPr id="4" name="Content Placeholder 3"/>
          <p:cNvSpPr>
            <a:spLocks noGrp="1"/>
          </p:cNvSpPr>
          <p:nvPr>
            <p:ph sz="quarter" idx="1"/>
          </p:nvPr>
        </p:nvSpPr>
        <p:spPr/>
        <p:txBody>
          <a:bodyPr/>
          <a:lstStyle/>
          <a:p>
            <a:pPr algn="ctr">
              <a:buNone/>
            </a:pPr>
            <a:endParaRPr lang="en-US" dirty="0" smtClean="0"/>
          </a:p>
          <a:p>
            <a:pPr algn="ctr">
              <a:buNone/>
            </a:pPr>
            <a:r>
              <a:rPr lang="en-US" dirty="0" smtClean="0"/>
              <a:t>Sharon Benjamin </a:t>
            </a:r>
            <a:r>
              <a:rPr lang="en-US" dirty="0" err="1" smtClean="0"/>
              <a:t>Ph.d</a:t>
            </a:r>
            <a:r>
              <a:rPr lang="en-US" dirty="0" smtClean="0"/>
              <a:t>.</a:t>
            </a:r>
          </a:p>
          <a:p>
            <a:pPr algn="ctr">
              <a:buNone/>
            </a:pPr>
            <a:r>
              <a:rPr lang="en-US" sz="1800" dirty="0" smtClean="0">
                <a:hlinkClick r:id="rId2"/>
              </a:rPr>
              <a:t>sharon@sharonbenjamin.com</a:t>
            </a:r>
            <a:endParaRPr lang="en-US" sz="1800" dirty="0" smtClean="0"/>
          </a:p>
          <a:p>
            <a:pPr algn="ctr">
              <a:buNone/>
            </a:pPr>
            <a:endParaRPr lang="en-US" sz="1800" dirty="0" smtClean="0"/>
          </a:p>
          <a:p>
            <a:pPr algn="ctr">
              <a:buNone/>
            </a:pPr>
            <a:endParaRPr lang="en-US" sz="2800" dirty="0" smtClean="0"/>
          </a:p>
          <a:p>
            <a:pPr algn="ctr">
              <a:buNone/>
            </a:pP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82000" cy="923925"/>
          </a:xfrm>
        </p:spPr>
        <p:txBody>
          <a:bodyPr rtlCol="0">
            <a:normAutofit fontScale="90000"/>
          </a:bodyPr>
          <a:lstStyle/>
          <a:p>
            <a:pPr eaLnBrk="1" fontAlgn="auto" hangingPunct="1">
              <a:spcAft>
                <a:spcPts val="0"/>
              </a:spcAft>
              <a:defRPr/>
            </a:pPr>
            <a:r>
              <a:rPr lang="en-US" dirty="0" smtClean="0"/>
              <a:t>What We Know about Creating Successful Change</a:t>
            </a:r>
            <a:endParaRPr lang="en-US" dirty="0"/>
          </a:p>
        </p:txBody>
      </p:sp>
      <p:sp>
        <p:nvSpPr>
          <p:cNvPr id="3" name="Content Placeholder 2"/>
          <p:cNvSpPr>
            <a:spLocks noGrp="1"/>
          </p:cNvSpPr>
          <p:nvPr>
            <p:ph idx="1"/>
          </p:nvPr>
        </p:nvSpPr>
        <p:spPr>
          <a:xfrm>
            <a:off x="381000" y="1828800"/>
            <a:ext cx="8610600" cy="4572000"/>
          </a:xfrm>
        </p:spPr>
        <p:txBody>
          <a:bodyPr rtlCol="0">
            <a:normAutofit fontScale="25000" lnSpcReduction="20000"/>
          </a:bodyPr>
          <a:lstStyle/>
          <a:p>
            <a:pPr marL="908050" lvl="1" indent="-508000" eaLnBrk="1" fontAlgn="auto" hangingPunct="1">
              <a:spcAft>
                <a:spcPts val="0"/>
              </a:spcAft>
              <a:buFont typeface="+mj-lt"/>
              <a:buAutoNum type="arabicPeriod"/>
              <a:defRPr/>
            </a:pPr>
            <a:r>
              <a:rPr lang="en-US" sz="7800" dirty="0">
                <a:latin typeface="Antique Olive" pitchFamily="34" charset="0"/>
              </a:rPr>
              <a:t>Organizations are complex systems where all the parts </a:t>
            </a:r>
            <a:r>
              <a:rPr lang="en-US" sz="7800" dirty="0" smtClean="0">
                <a:latin typeface="Antique Olive" pitchFamily="34" charset="0"/>
              </a:rPr>
              <a:t>interact </a:t>
            </a:r>
            <a:r>
              <a:rPr lang="en-US" sz="7800" dirty="0">
                <a:latin typeface="Antique Olive" pitchFamily="34" charset="0"/>
              </a:rPr>
              <a:t>and affect each </a:t>
            </a:r>
            <a:r>
              <a:rPr lang="en-US" sz="7800" dirty="0" smtClean="0">
                <a:latin typeface="Antique Olive" pitchFamily="34" charset="0"/>
              </a:rPr>
              <a:t>other. </a:t>
            </a:r>
          </a:p>
          <a:p>
            <a:pPr marL="908050" lvl="1" indent="-508000" eaLnBrk="1" fontAlgn="auto" hangingPunct="1">
              <a:spcAft>
                <a:spcPts val="0"/>
              </a:spcAft>
              <a:buFont typeface="+mj-lt"/>
              <a:buAutoNum type="arabicPeriod"/>
              <a:defRPr/>
            </a:pPr>
            <a:r>
              <a:rPr lang="en-US" sz="7800" dirty="0" smtClean="0">
                <a:latin typeface="Antique Olive" pitchFamily="34" charset="0"/>
              </a:rPr>
              <a:t>Changing </a:t>
            </a:r>
            <a:r>
              <a:rPr lang="en-US" sz="7800" dirty="0">
                <a:latin typeface="Antique Olive" pitchFamily="34" charset="0"/>
              </a:rPr>
              <a:t>patterns of interactions </a:t>
            </a:r>
            <a:r>
              <a:rPr lang="en-US" sz="7800" dirty="0" smtClean="0">
                <a:latin typeface="Antique Olive" pitchFamily="34" charset="0"/>
              </a:rPr>
              <a:t>makes </a:t>
            </a:r>
            <a:r>
              <a:rPr lang="en-US" sz="7800" dirty="0">
                <a:latin typeface="Antique Olive" pitchFamily="34" charset="0"/>
              </a:rPr>
              <a:t>it possible to positively influence results in a complex system. </a:t>
            </a:r>
          </a:p>
          <a:p>
            <a:pPr marL="908050" lvl="1" indent="-508000" eaLnBrk="1" fontAlgn="auto" hangingPunct="1">
              <a:spcAft>
                <a:spcPts val="0"/>
              </a:spcAft>
              <a:buFont typeface="+mj-lt"/>
              <a:buAutoNum type="arabicPeriod"/>
              <a:defRPr/>
            </a:pPr>
            <a:r>
              <a:rPr lang="en-US" sz="7800" dirty="0">
                <a:latin typeface="Antique Olive" pitchFamily="34" charset="0"/>
              </a:rPr>
              <a:t>Invite self organization to flourish by letting go of </a:t>
            </a:r>
            <a:r>
              <a:rPr lang="en-US" sz="7800" dirty="0" smtClean="0">
                <a:latin typeface="Antique Olive" pitchFamily="34" charset="0"/>
              </a:rPr>
              <a:t>OVER-control.</a:t>
            </a:r>
            <a:endParaRPr lang="en-US" sz="7800" dirty="0">
              <a:latin typeface="Antique Olive" pitchFamily="34" charset="0"/>
            </a:endParaRPr>
          </a:p>
          <a:p>
            <a:pPr marL="908050" lvl="1" indent="-508000" eaLnBrk="1" fontAlgn="auto" hangingPunct="1">
              <a:spcAft>
                <a:spcPts val="0"/>
              </a:spcAft>
              <a:buFont typeface="+mj-lt"/>
              <a:buAutoNum type="arabicPeriod"/>
              <a:defRPr/>
            </a:pPr>
            <a:r>
              <a:rPr lang="en-US" sz="7800" dirty="0">
                <a:latin typeface="Antique Olive" pitchFamily="34" charset="0"/>
              </a:rPr>
              <a:t>Expand and connect networks by breaking down </a:t>
            </a:r>
            <a:r>
              <a:rPr lang="en-US" sz="7800" dirty="0" smtClean="0">
                <a:latin typeface="Antique Olive" pitchFamily="34" charset="0"/>
              </a:rPr>
              <a:t>silos.</a:t>
            </a:r>
            <a:endParaRPr lang="en-US" sz="7800" dirty="0">
              <a:latin typeface="Antique Olive" pitchFamily="34" charset="0"/>
            </a:endParaRPr>
          </a:p>
          <a:p>
            <a:pPr marL="908050" lvl="1" indent="-508000" eaLnBrk="1" fontAlgn="auto" hangingPunct="1">
              <a:spcAft>
                <a:spcPts val="0"/>
              </a:spcAft>
              <a:buFont typeface="+mj-lt"/>
              <a:buAutoNum type="arabicPeriod"/>
              <a:defRPr/>
            </a:pPr>
            <a:r>
              <a:rPr lang="en-US" sz="7800" dirty="0">
                <a:latin typeface="Antique Olive" pitchFamily="34" charset="0"/>
              </a:rPr>
              <a:t>Increase </a:t>
            </a:r>
            <a:r>
              <a:rPr lang="en-US" sz="7800" dirty="0" smtClean="0">
                <a:latin typeface="Antique Olive" pitchFamily="34" charset="0"/>
              </a:rPr>
              <a:t>the number and strength of network ties.</a:t>
            </a:r>
          </a:p>
          <a:p>
            <a:pPr marL="908050" lvl="1" indent="-508000" eaLnBrk="1" fontAlgn="auto" hangingPunct="1">
              <a:spcAft>
                <a:spcPts val="0"/>
              </a:spcAft>
              <a:buFont typeface="+mj-lt"/>
              <a:buAutoNum type="arabicPeriod"/>
              <a:defRPr/>
            </a:pPr>
            <a:r>
              <a:rPr lang="en-US" sz="7800" dirty="0" smtClean="0">
                <a:latin typeface="Antique Olive" pitchFamily="34" charset="0"/>
              </a:rPr>
              <a:t>Build </a:t>
            </a:r>
            <a:r>
              <a:rPr lang="en-US" sz="7800" dirty="0">
                <a:latin typeface="Antique Olive" pitchFamily="34" charset="0"/>
              </a:rPr>
              <a:t>whole new sets of feedback loops via many new forms of </a:t>
            </a:r>
            <a:r>
              <a:rPr lang="en-US" sz="7800" dirty="0" smtClean="0">
                <a:latin typeface="Antique Olive" pitchFamily="34" charset="0"/>
              </a:rPr>
              <a:t>interaction.</a:t>
            </a:r>
            <a:endParaRPr lang="en-US" sz="7800" dirty="0">
              <a:latin typeface="Antique Olive" pitchFamily="34" charset="0"/>
            </a:endParaRPr>
          </a:p>
          <a:p>
            <a:pPr marL="908050" lvl="1" indent="-508000" eaLnBrk="1" fontAlgn="auto" hangingPunct="1">
              <a:spcAft>
                <a:spcPts val="0"/>
              </a:spcAft>
              <a:buFont typeface="+mj-lt"/>
              <a:buAutoNum type="arabicPeriod"/>
              <a:defRPr/>
            </a:pPr>
            <a:r>
              <a:rPr lang="en-US" sz="7800" dirty="0">
                <a:latin typeface="Antique Olive" pitchFamily="34" charset="0"/>
              </a:rPr>
              <a:t>Increase </a:t>
            </a:r>
            <a:r>
              <a:rPr lang="en-US" sz="7800" dirty="0" smtClean="0">
                <a:latin typeface="Antique Olive" pitchFamily="34" charset="0"/>
              </a:rPr>
              <a:t>resilience by </a:t>
            </a:r>
            <a:r>
              <a:rPr lang="en-US" sz="7800" dirty="0">
                <a:latin typeface="Antique Olive" pitchFamily="34" charset="0"/>
              </a:rPr>
              <a:t>engaging more people and </a:t>
            </a:r>
            <a:r>
              <a:rPr lang="en-US" sz="7800" dirty="0" smtClean="0">
                <a:latin typeface="Antique Olive" pitchFamily="34" charset="0"/>
              </a:rPr>
              <a:t>perspectives.</a:t>
            </a:r>
            <a:endParaRPr lang="en-US" sz="7800" dirty="0">
              <a:latin typeface="Antique Olive" pitchFamily="34" charset="0"/>
            </a:endParaRPr>
          </a:p>
          <a:p>
            <a:pPr marL="908050" lvl="1" indent="-508000" eaLnBrk="1" fontAlgn="auto" hangingPunct="1">
              <a:spcAft>
                <a:spcPts val="0"/>
              </a:spcAft>
              <a:buFont typeface="+mj-lt"/>
              <a:buAutoNum type="arabicPeriod"/>
              <a:defRPr/>
            </a:pPr>
            <a:r>
              <a:rPr lang="en-US" sz="7800" dirty="0">
                <a:latin typeface="Antique Olive" pitchFamily="34" charset="0"/>
              </a:rPr>
              <a:t>Create favorable conditions for emergence through joint-discovery in </a:t>
            </a:r>
            <a:r>
              <a:rPr lang="en-US" sz="7800" dirty="0" smtClean="0">
                <a:latin typeface="Antique Olive" pitchFamily="34" charset="0"/>
              </a:rPr>
              <a:t>groups.</a:t>
            </a:r>
            <a:endParaRPr lang="en-US" sz="7800" dirty="0">
              <a:latin typeface="Antique Olive" pitchFamily="34" charset="0"/>
            </a:endParaRPr>
          </a:p>
          <a:p>
            <a:pPr marL="908050" lvl="1" indent="-508000" eaLnBrk="1" fontAlgn="auto" hangingPunct="1">
              <a:spcAft>
                <a:spcPts val="0"/>
              </a:spcAft>
              <a:buFont typeface="+mj-lt"/>
              <a:buAutoNum type="arabicPeriod"/>
              <a:defRPr/>
            </a:pPr>
            <a:r>
              <a:rPr lang="en-US" sz="7800" dirty="0">
                <a:latin typeface="Antique Olive" pitchFamily="34" charset="0"/>
              </a:rPr>
              <a:t>Generate non-linear impacts as small changes yield surprisingly big </a:t>
            </a:r>
            <a:r>
              <a:rPr lang="en-US" sz="7800" dirty="0" smtClean="0">
                <a:latin typeface="Antique Olive" pitchFamily="34" charset="0"/>
              </a:rPr>
              <a:t>impacts.</a:t>
            </a:r>
            <a:endParaRPr lang="en-US" sz="7800" dirty="0">
              <a:latin typeface="Antique Olive" pitchFamily="34" charset="0"/>
            </a:endParaRPr>
          </a:p>
          <a:p>
            <a:pPr marL="908050" lvl="1" indent="-508000" eaLnBrk="1" fontAlgn="auto" hangingPunct="1">
              <a:spcAft>
                <a:spcPts val="0"/>
              </a:spcAft>
              <a:buFont typeface="+mj-lt"/>
              <a:buAutoNum type="arabicPeriod"/>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71800" y="1676400"/>
            <a:ext cx="5410200" cy="4525963"/>
          </a:xfrm>
        </p:spPr>
        <p:txBody>
          <a:bodyPr rtlCol="0">
            <a:normAutofit/>
          </a:bodyPr>
          <a:lstStyle/>
          <a:p>
            <a:pPr marL="365125" indent="-20638" eaLnBrk="1" fontAlgn="auto" hangingPunct="1">
              <a:lnSpc>
                <a:spcPct val="150000"/>
              </a:lnSpc>
              <a:spcAft>
                <a:spcPts val="0"/>
              </a:spcAft>
              <a:buFont typeface="Wingdings" pitchFamily="2" charset="2"/>
              <a:buNone/>
              <a:defRPr/>
            </a:pPr>
            <a:r>
              <a:rPr lang="en-US" dirty="0" smtClean="0">
                <a:latin typeface="Bernard MT Condensed"/>
                <a:cs typeface="Bernard MT Condensed"/>
              </a:rPr>
              <a:t>A 2004 study of 49 published reports of organizational change, found that only </a:t>
            </a:r>
            <a:endParaRPr lang="en-US" sz="4400" b="1" dirty="0" smtClean="0">
              <a:solidFill>
                <a:schemeClr val="tx2">
                  <a:lumMod val="60000"/>
                  <a:lumOff val="40000"/>
                </a:schemeClr>
              </a:solidFill>
              <a:latin typeface="Bernard MT Condensed"/>
              <a:cs typeface="Bernard MT Condensed"/>
            </a:endParaRPr>
          </a:p>
          <a:p>
            <a:pPr marL="365125" indent="-20638" eaLnBrk="1" fontAlgn="auto" hangingPunct="1">
              <a:lnSpc>
                <a:spcPct val="150000"/>
              </a:lnSpc>
              <a:spcAft>
                <a:spcPts val="0"/>
              </a:spcAft>
              <a:buFont typeface="Wingdings" pitchFamily="2" charset="2"/>
              <a:buNone/>
              <a:defRPr/>
            </a:pPr>
            <a:r>
              <a:rPr lang="en-US" dirty="0" smtClean="0">
                <a:latin typeface="Bernard MT Condensed"/>
                <a:cs typeface="Bernard MT Condensed"/>
              </a:rPr>
              <a:t>of change effort were successful</a:t>
            </a:r>
            <a:endParaRPr lang="en-US" dirty="0">
              <a:solidFill>
                <a:srgbClr val="558ED5"/>
              </a:solidFill>
              <a:latin typeface="Bernard MT Condensed"/>
              <a:cs typeface="Bernard MT Condensed"/>
            </a:endParaRPr>
          </a:p>
        </p:txBody>
      </p:sp>
      <p:pic>
        <p:nvPicPr>
          <p:cNvPr id="36867" name="Picture 4"/>
          <p:cNvPicPr>
            <a:picLocks noChangeAspect="1"/>
          </p:cNvPicPr>
          <p:nvPr/>
        </p:nvPicPr>
        <p:blipFill>
          <a:blip r:embed="rId2" cstate="print"/>
          <a:srcRect/>
          <a:stretch>
            <a:fillRect/>
          </a:stretch>
        </p:blipFill>
        <p:spPr bwMode="auto">
          <a:xfrm>
            <a:off x="533400" y="1828800"/>
            <a:ext cx="2076450" cy="1922191"/>
          </a:xfrm>
          <a:prstGeom prst="rect">
            <a:avLst/>
          </a:prstGeom>
          <a:noFill/>
          <a:ln w="9525">
            <a:noFill/>
            <a:miter lim="800000"/>
            <a:headEnd/>
            <a:tailEnd/>
          </a:ln>
        </p:spPr>
      </p:pic>
      <p:sp>
        <p:nvSpPr>
          <p:cNvPr id="36868" name="Rectangle 5"/>
          <p:cNvSpPr>
            <a:spLocks noChangeArrowheads="1"/>
          </p:cNvSpPr>
          <p:nvPr/>
        </p:nvSpPr>
        <p:spPr bwMode="auto">
          <a:xfrm>
            <a:off x="7239000" y="3200400"/>
            <a:ext cx="1671638" cy="646112"/>
          </a:xfrm>
          <a:prstGeom prst="rect">
            <a:avLst/>
          </a:prstGeom>
          <a:noFill/>
          <a:ln w="9525">
            <a:noFill/>
            <a:miter lim="800000"/>
            <a:headEnd/>
            <a:tailEnd/>
          </a:ln>
        </p:spPr>
        <p:txBody>
          <a:bodyPr wrap="none">
            <a:spAutoFit/>
          </a:bodyPr>
          <a:lstStyle/>
          <a:p>
            <a:r>
              <a:rPr lang="en-US" sz="3600" b="1" u="sng" dirty="0">
                <a:solidFill>
                  <a:schemeClr val="accent2"/>
                </a:solidFill>
              </a:rPr>
              <a:t>33.3 %</a:t>
            </a:r>
            <a:endParaRPr lang="en-US" u="sng" dirty="0">
              <a:solidFill>
                <a:schemeClr val="accent2"/>
              </a:solidFill>
            </a:endParaRPr>
          </a:p>
        </p:txBody>
      </p:sp>
      <p:sp>
        <p:nvSpPr>
          <p:cNvPr id="36869" name="Rectangle 6"/>
          <p:cNvSpPr>
            <a:spLocks noChangeArrowheads="1"/>
          </p:cNvSpPr>
          <p:nvPr/>
        </p:nvSpPr>
        <p:spPr bwMode="auto">
          <a:xfrm>
            <a:off x="4953000" y="4648200"/>
            <a:ext cx="390525" cy="830263"/>
          </a:xfrm>
          <a:prstGeom prst="rect">
            <a:avLst/>
          </a:prstGeom>
          <a:noFill/>
          <a:ln w="9525">
            <a:noFill/>
            <a:miter lim="800000"/>
            <a:headEnd/>
            <a:tailEnd/>
          </a:ln>
        </p:spPr>
        <p:txBody>
          <a:bodyPr wrap="none">
            <a:spAutoFit/>
          </a:bodyPr>
          <a:lstStyle/>
          <a:p>
            <a:r>
              <a:rPr lang="en-US" sz="4800" b="1" dirty="0">
                <a:solidFill>
                  <a:srgbClr val="FF0000"/>
                </a:solidFill>
              </a:rPr>
              <a:t>!</a:t>
            </a:r>
            <a:endParaRPr lang="en-US" b="1" dirty="0">
              <a:solidFill>
                <a:srgbClr val="FF0000"/>
              </a:solidFill>
            </a:endParaRPr>
          </a:p>
        </p:txBody>
      </p:sp>
      <p:sp>
        <p:nvSpPr>
          <p:cNvPr id="8" name="Text Box 57"/>
          <p:cNvSpPr txBox="1">
            <a:spLocks noChangeArrowheads="1"/>
          </p:cNvSpPr>
          <p:nvPr/>
        </p:nvSpPr>
        <p:spPr bwMode="auto">
          <a:xfrm>
            <a:off x="4903788" y="6324600"/>
            <a:ext cx="3773487" cy="254000"/>
          </a:xfrm>
          <a:prstGeom prst="rect">
            <a:avLst/>
          </a:prstGeom>
          <a:noFill/>
          <a:ln w="9525">
            <a:noFill/>
            <a:miter lim="800000"/>
            <a:headEnd/>
            <a:tailEnd/>
          </a:ln>
          <a:effectLst/>
        </p:spPr>
        <p:txBody>
          <a:bodyPr wrap="none">
            <a:spAutoFit/>
          </a:bodyPr>
          <a:lstStyle/>
          <a:p>
            <a:pPr>
              <a:defRPr/>
            </a:pPr>
            <a:r>
              <a:rPr lang="en-US" sz="1050" i="1" dirty="0"/>
              <a:t>Smith, Martin; Performance Improvement; January 2004</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2"/>
          <p:cNvSpPr>
            <a:spLocks noGrp="1"/>
          </p:cNvSpPr>
          <p:nvPr>
            <p:ph type="title"/>
          </p:nvPr>
        </p:nvSpPr>
        <p:spPr>
          <a:xfrm>
            <a:off x="381000" y="152400"/>
            <a:ext cx="7543800" cy="1143000"/>
          </a:xfrm>
        </p:spPr>
        <p:txBody>
          <a:bodyPr>
            <a:normAutofit fontScale="90000"/>
          </a:bodyPr>
          <a:lstStyle/>
          <a:p>
            <a:pPr eaLnBrk="1" hangingPunct="1"/>
            <a:r>
              <a:rPr lang="en-US" dirty="0" smtClean="0"/>
              <a:t>Classic Change Models: </a:t>
            </a:r>
            <a:br>
              <a:rPr lang="en-US" dirty="0" smtClean="0"/>
            </a:br>
            <a:r>
              <a:rPr lang="en-US" dirty="0" smtClean="0"/>
              <a:t>Widely Used but Not Sufficient</a:t>
            </a:r>
          </a:p>
        </p:txBody>
      </p:sp>
      <p:sp>
        <p:nvSpPr>
          <p:cNvPr id="2" name="Content Placeholder 1"/>
          <p:cNvSpPr>
            <a:spLocks noGrp="1"/>
          </p:cNvSpPr>
          <p:nvPr>
            <p:ph idx="1"/>
          </p:nvPr>
        </p:nvSpPr>
        <p:spPr>
          <a:xfrm>
            <a:off x="762000" y="1981200"/>
            <a:ext cx="8105775" cy="3581400"/>
          </a:xfrm>
        </p:spPr>
        <p:txBody>
          <a:bodyPr rtlCol="0">
            <a:noAutofit/>
          </a:bodyPr>
          <a:lstStyle/>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Establishing a Sense of Urgency</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Creating the Guiding Coalition</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Developing a Vision and Strategy</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Communicating the Change Vision</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Empowering Broad-based Action</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Generating Short-term Wins</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Consolidating Gains &amp; Producing More Change</a:t>
            </a:r>
          </a:p>
          <a:p>
            <a:pPr marL="566928" indent="-457200" eaLnBrk="1" fontAlgn="auto" hangingPunct="1">
              <a:spcAft>
                <a:spcPts val="1200"/>
              </a:spcAft>
              <a:buClr>
                <a:schemeClr val="accent1">
                  <a:lumMod val="75000"/>
                </a:schemeClr>
              </a:buClr>
              <a:buSzPct val="90000"/>
              <a:buFont typeface="+mj-lt"/>
              <a:buAutoNum type="arabicPeriod"/>
              <a:defRPr/>
            </a:pPr>
            <a:r>
              <a:rPr lang="en-US" sz="2000" dirty="0" smtClean="0">
                <a:latin typeface="Apple Chancery"/>
                <a:cs typeface="Apple Chancery"/>
              </a:rPr>
              <a:t>Anchoring New Approaches in the Culture</a:t>
            </a:r>
            <a:endParaRPr lang="en-US" sz="2000" dirty="0">
              <a:latin typeface="Apple Chancery"/>
              <a:cs typeface="Apple Chancery"/>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3"/>
          <p:cNvPicPr>
            <a:picLocks noChangeAspect="1"/>
          </p:cNvPicPr>
          <p:nvPr/>
        </p:nvPicPr>
        <p:blipFill>
          <a:blip r:embed="rId2" cstate="print"/>
          <a:srcRect/>
          <a:stretch>
            <a:fillRect/>
          </a:stretch>
        </p:blipFill>
        <p:spPr bwMode="auto">
          <a:xfrm>
            <a:off x="2166938" y="342900"/>
            <a:ext cx="4554537" cy="3189288"/>
          </a:xfrm>
          <a:prstGeom prst="rect">
            <a:avLst/>
          </a:prstGeom>
          <a:noFill/>
          <a:ln w="9525">
            <a:noFill/>
            <a:miter lim="800000"/>
            <a:headEnd/>
            <a:tailEnd/>
          </a:ln>
        </p:spPr>
      </p:pic>
      <p:sp>
        <p:nvSpPr>
          <p:cNvPr id="2" name="Content Placeholder 1"/>
          <p:cNvSpPr>
            <a:spLocks noGrp="1"/>
          </p:cNvSpPr>
          <p:nvPr>
            <p:ph idx="1"/>
          </p:nvPr>
        </p:nvSpPr>
        <p:spPr>
          <a:xfrm>
            <a:off x="168275" y="1562100"/>
            <a:ext cx="8229600" cy="4525963"/>
          </a:xfrm>
        </p:spPr>
        <p:txBody>
          <a:bodyPr rtlCol="0">
            <a:normAutofit/>
          </a:bodyPr>
          <a:lstStyle/>
          <a:p>
            <a:pPr marL="365125" indent="-20638" algn="ctr" eaLnBrk="1" fontAlgn="auto" hangingPunct="1">
              <a:spcAft>
                <a:spcPts val="0"/>
              </a:spcAft>
              <a:buFont typeface="Wingdings" pitchFamily="2" charset="2"/>
              <a:buNone/>
              <a:defRPr/>
            </a:pPr>
            <a:r>
              <a:rPr lang="en-US" sz="4800" b="1" dirty="0" smtClean="0">
                <a:solidFill>
                  <a:srgbClr val="D06800"/>
                </a:solidFill>
                <a:latin typeface="Ayuthaya"/>
                <a:cs typeface="Ayuthaya"/>
              </a:rPr>
              <a:t>Because</a:t>
            </a:r>
          </a:p>
          <a:p>
            <a:pPr marL="365125" indent="-20638" algn="ctr" eaLnBrk="1" fontAlgn="auto" hangingPunct="1">
              <a:spcAft>
                <a:spcPts val="0"/>
              </a:spcAft>
              <a:buFont typeface="Wingdings" pitchFamily="2" charset="2"/>
              <a:buNone/>
              <a:defRPr/>
            </a:pPr>
            <a:endParaRPr lang="en-US" sz="4400" dirty="0" smtClean="0">
              <a:solidFill>
                <a:srgbClr val="C0504D"/>
              </a:solidFill>
              <a:latin typeface="Ayuthaya"/>
              <a:cs typeface="Ayuthaya"/>
            </a:endParaRPr>
          </a:p>
          <a:p>
            <a:pPr marL="365125" indent="-20638" algn="ctr" eaLnBrk="1" fontAlgn="auto" hangingPunct="1">
              <a:spcAft>
                <a:spcPts val="0"/>
              </a:spcAft>
              <a:buFont typeface="Wingdings" pitchFamily="2" charset="2"/>
              <a:buNone/>
              <a:defRPr/>
            </a:pPr>
            <a:endParaRPr lang="en-US" sz="4400" dirty="0" smtClean="0">
              <a:solidFill>
                <a:srgbClr val="C0504D"/>
              </a:solidFill>
              <a:latin typeface="Ayuthaya"/>
              <a:cs typeface="Ayuthaya"/>
            </a:endParaRPr>
          </a:p>
          <a:p>
            <a:pPr marL="365125" indent="-20638" algn="ctr" eaLnBrk="1" fontAlgn="auto" hangingPunct="1">
              <a:spcAft>
                <a:spcPts val="0"/>
              </a:spcAft>
              <a:buFont typeface="Wingdings" pitchFamily="2" charset="2"/>
              <a:buNone/>
              <a:defRPr/>
            </a:pPr>
            <a:r>
              <a:rPr lang="en-US" sz="4400" dirty="0" smtClean="0">
                <a:solidFill>
                  <a:schemeClr val="accent6">
                    <a:lumMod val="75000"/>
                  </a:schemeClr>
                </a:solidFill>
                <a:latin typeface="Ayuthaya"/>
                <a:cs typeface="Ayuthaya"/>
              </a:rPr>
              <a:t>More recent studies show more of the same failure rates</a:t>
            </a:r>
            <a:endParaRPr lang="en-US" sz="4400" dirty="0">
              <a:solidFill>
                <a:schemeClr val="accent6">
                  <a:lumMod val="75000"/>
                </a:schemeClr>
              </a:solidFill>
              <a:latin typeface="Ayuthaya"/>
              <a:cs typeface="Ayuthay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8" name="Picture 3"/>
          <p:cNvPicPr>
            <a:picLocks noChangeAspect="1"/>
          </p:cNvPicPr>
          <p:nvPr/>
        </p:nvPicPr>
        <p:blipFill>
          <a:blip r:embed="rId2" cstate="print"/>
          <a:srcRect/>
          <a:stretch>
            <a:fillRect/>
          </a:stretch>
        </p:blipFill>
        <p:spPr bwMode="auto">
          <a:xfrm>
            <a:off x="196850" y="596900"/>
            <a:ext cx="8480425" cy="5080000"/>
          </a:xfrm>
          <a:prstGeom prst="rect">
            <a:avLst/>
          </a:prstGeom>
          <a:noFill/>
          <a:ln w="9525">
            <a:noFill/>
            <a:miter lim="800000"/>
            <a:headEnd/>
            <a:tailEnd/>
          </a:ln>
        </p:spPr>
      </p:pic>
      <p:sp>
        <p:nvSpPr>
          <p:cNvPr id="5" name="Rectangle 4"/>
          <p:cNvSpPr/>
          <p:nvPr/>
        </p:nvSpPr>
        <p:spPr>
          <a:xfrm>
            <a:off x="4014788" y="6042025"/>
            <a:ext cx="5964237" cy="414338"/>
          </a:xfrm>
          <a:prstGeom prst="rect">
            <a:avLst/>
          </a:prstGeom>
        </p:spPr>
        <p:txBody>
          <a:bodyPr>
            <a:spAutoFit/>
          </a:bodyPr>
          <a:lstStyle/>
          <a:p>
            <a:pPr>
              <a:defRPr/>
            </a:pPr>
            <a:r>
              <a:rPr lang="en-US" sz="1050" dirty="0">
                <a:solidFill>
                  <a:schemeClr val="tx1">
                    <a:lumMod val="50000"/>
                    <a:lumOff val="50000"/>
                  </a:schemeClr>
                </a:solidFill>
              </a:rPr>
              <a:t>Source: McKinsey &amp; Company study </a:t>
            </a:r>
            <a:r>
              <a:rPr lang="en-US" sz="1050" dirty="0">
                <a:solidFill>
                  <a:srgbClr val="7F7F7F"/>
                </a:solidFill>
              </a:rPr>
              <a:t>2008, survey of 3,199 executives</a:t>
            </a:r>
          </a:p>
          <a:p>
            <a:pPr>
              <a:defRPr/>
            </a:pPr>
            <a:endParaRPr lang="en-US" sz="105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Picture 1"/>
          <p:cNvPicPr>
            <a:picLocks noChangeAspect="1"/>
          </p:cNvPicPr>
          <p:nvPr/>
        </p:nvPicPr>
        <p:blipFill>
          <a:blip r:embed="rId2" cstate="print"/>
          <a:srcRect/>
          <a:stretch>
            <a:fillRect/>
          </a:stretch>
        </p:blipFill>
        <p:spPr bwMode="auto">
          <a:xfrm>
            <a:off x="742950" y="1092200"/>
            <a:ext cx="7658100" cy="4673600"/>
          </a:xfrm>
          <a:prstGeom prst="rect">
            <a:avLst/>
          </a:prstGeom>
          <a:noFill/>
          <a:ln w="9525">
            <a:noFill/>
            <a:miter lim="800000"/>
            <a:headEnd/>
            <a:tailEnd/>
          </a:ln>
        </p:spPr>
      </p:pic>
      <p:sp>
        <p:nvSpPr>
          <p:cNvPr id="4" name="Rectangle 3"/>
          <p:cNvSpPr/>
          <p:nvPr/>
        </p:nvSpPr>
        <p:spPr>
          <a:xfrm>
            <a:off x="4014788" y="6057900"/>
            <a:ext cx="5964237" cy="415925"/>
          </a:xfrm>
          <a:prstGeom prst="rect">
            <a:avLst/>
          </a:prstGeom>
        </p:spPr>
        <p:txBody>
          <a:bodyPr>
            <a:spAutoFit/>
          </a:bodyPr>
          <a:lstStyle/>
          <a:p>
            <a:pPr>
              <a:defRPr/>
            </a:pPr>
            <a:r>
              <a:rPr lang="en-US" sz="1050" dirty="0">
                <a:solidFill>
                  <a:schemeClr val="tx1">
                    <a:lumMod val="50000"/>
                    <a:lumOff val="50000"/>
                  </a:schemeClr>
                </a:solidFill>
              </a:rPr>
              <a:t>Source: McKinsey &amp; Company study </a:t>
            </a:r>
            <a:r>
              <a:rPr lang="en-US" sz="1050" dirty="0">
                <a:solidFill>
                  <a:srgbClr val="7F7F7F"/>
                </a:solidFill>
              </a:rPr>
              <a:t>2008, survey of 3,199 executives</a:t>
            </a:r>
          </a:p>
          <a:p>
            <a:pPr>
              <a:defRPr/>
            </a:pPr>
            <a:endParaRPr lang="en-US" sz="105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3"/>
          <p:cNvPicPr>
            <a:picLocks noChangeAspect="1"/>
          </p:cNvPicPr>
          <p:nvPr/>
        </p:nvPicPr>
        <p:blipFill>
          <a:blip r:embed="rId2" cstate="print"/>
          <a:srcRect/>
          <a:stretch>
            <a:fillRect/>
          </a:stretch>
        </p:blipFill>
        <p:spPr bwMode="auto">
          <a:xfrm>
            <a:off x="285750" y="514350"/>
            <a:ext cx="8439150" cy="5402263"/>
          </a:xfrm>
          <a:prstGeom prst="rect">
            <a:avLst/>
          </a:prstGeom>
          <a:noFill/>
          <a:ln w="9525">
            <a:noFill/>
            <a:miter lim="800000"/>
            <a:headEnd/>
            <a:tailEnd/>
          </a:ln>
        </p:spPr>
      </p:pic>
      <p:sp>
        <p:nvSpPr>
          <p:cNvPr id="6" name="Rectangle 5"/>
          <p:cNvSpPr/>
          <p:nvPr/>
        </p:nvSpPr>
        <p:spPr>
          <a:xfrm>
            <a:off x="4014788" y="6042025"/>
            <a:ext cx="5964237" cy="414338"/>
          </a:xfrm>
          <a:prstGeom prst="rect">
            <a:avLst/>
          </a:prstGeom>
        </p:spPr>
        <p:txBody>
          <a:bodyPr>
            <a:spAutoFit/>
          </a:bodyPr>
          <a:lstStyle/>
          <a:p>
            <a:pPr>
              <a:defRPr/>
            </a:pPr>
            <a:r>
              <a:rPr lang="en-US" sz="1050" dirty="0">
                <a:solidFill>
                  <a:schemeClr val="tx1">
                    <a:lumMod val="50000"/>
                    <a:lumOff val="50000"/>
                  </a:schemeClr>
                </a:solidFill>
              </a:rPr>
              <a:t>Source: McKinsey &amp; Company study </a:t>
            </a:r>
            <a:r>
              <a:rPr lang="en-US" sz="1050" dirty="0">
                <a:solidFill>
                  <a:srgbClr val="7F7F7F"/>
                </a:solidFill>
              </a:rPr>
              <a:t>2008, survey of 3,199 executives</a:t>
            </a:r>
          </a:p>
          <a:p>
            <a:pPr>
              <a:defRPr/>
            </a:pPr>
            <a:endParaRPr lang="en-US" sz="1050"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Content Placeholder 1"/>
          <p:cNvSpPr>
            <a:spLocks noGrp="1"/>
          </p:cNvSpPr>
          <p:nvPr>
            <p:ph idx="1"/>
          </p:nvPr>
        </p:nvSpPr>
        <p:spPr>
          <a:xfrm>
            <a:off x="5486400" y="1828800"/>
            <a:ext cx="3503612" cy="2432050"/>
          </a:xfrm>
        </p:spPr>
        <p:txBody>
          <a:bodyPr/>
          <a:lstStyle/>
          <a:p>
            <a:pPr marL="365125" indent="-20638" eaLnBrk="1" hangingPunct="1">
              <a:lnSpc>
                <a:spcPct val="150000"/>
              </a:lnSpc>
              <a:buFont typeface="Wingdings" pitchFamily="2" charset="2"/>
              <a:buNone/>
            </a:pPr>
            <a:r>
              <a:rPr lang="en-US" b="1" dirty="0" smtClean="0">
                <a:solidFill>
                  <a:schemeClr val="tx2"/>
                </a:solidFill>
              </a:rPr>
              <a:t>We need to use new  approaches </a:t>
            </a:r>
          </a:p>
        </p:txBody>
      </p:sp>
      <p:pic>
        <p:nvPicPr>
          <p:cNvPr id="43011" name="Picture 3"/>
          <p:cNvPicPr>
            <a:picLocks noChangeAspect="1"/>
          </p:cNvPicPr>
          <p:nvPr/>
        </p:nvPicPr>
        <p:blipFill>
          <a:blip r:embed="rId2" cstate="print"/>
          <a:srcRect/>
          <a:stretch>
            <a:fillRect/>
          </a:stretch>
        </p:blipFill>
        <p:spPr bwMode="auto">
          <a:xfrm>
            <a:off x="457200" y="1338263"/>
            <a:ext cx="5006975" cy="3754437"/>
          </a:xfrm>
          <a:prstGeom prst="rect">
            <a:avLst/>
          </a:prstGeom>
          <a:noFill/>
          <a:ln w="9525">
            <a:noFill/>
            <a:miter lim="800000"/>
            <a:headEnd/>
            <a:tailEnd/>
          </a:ln>
        </p:spPr>
      </p:pic>
      <p:sp>
        <p:nvSpPr>
          <p:cNvPr id="5" name="Rectangle 4"/>
          <p:cNvSpPr/>
          <p:nvPr/>
        </p:nvSpPr>
        <p:spPr>
          <a:xfrm rot="19799781">
            <a:off x="5656263" y="4392613"/>
            <a:ext cx="3186112" cy="922337"/>
          </a:xfrm>
          <a:prstGeom prst="rect">
            <a:avLst/>
          </a:prstGeom>
        </p:spPr>
        <p:txBody>
          <a:bodyPr wrap="none">
            <a:spAutoFit/>
          </a:bodyPr>
          <a:lstStyle/>
          <a:p>
            <a:pPr>
              <a:defRPr/>
            </a:pPr>
            <a:r>
              <a:rPr lang="en-US" sz="5400" b="1" dirty="0">
                <a:solidFill>
                  <a:srgbClr val="FF0000"/>
                </a:solidFill>
                <a:effectLst>
                  <a:outerShdw blurRad="38100" dist="38100" dir="2700000" algn="tl">
                    <a:srgbClr val="000000">
                      <a:alpha val="43137"/>
                    </a:srgbClr>
                  </a:outerShdw>
                </a:effectLst>
              </a:rPr>
              <a:t>CHANGE</a:t>
            </a:r>
            <a:endParaRPr lang="en-US" sz="4000"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itle 1"/>
          <p:cNvSpPr>
            <a:spLocks noGrp="1"/>
          </p:cNvSpPr>
          <p:nvPr>
            <p:ph type="title"/>
          </p:nvPr>
        </p:nvSpPr>
        <p:spPr>
          <a:xfrm>
            <a:off x="152400" y="0"/>
            <a:ext cx="8610600" cy="914400"/>
          </a:xfrm>
        </p:spPr>
        <p:txBody>
          <a:bodyPr/>
          <a:lstStyle/>
          <a:p>
            <a:pPr eaLnBrk="1" hangingPunct="1"/>
            <a:r>
              <a:rPr lang="en-US" sz="3200" dirty="0" smtClean="0"/>
              <a:t>Emergent Change Research</a:t>
            </a:r>
          </a:p>
        </p:txBody>
      </p:sp>
      <p:graphicFrame>
        <p:nvGraphicFramePr>
          <p:cNvPr id="4" name="Content Placeholder 3"/>
          <p:cNvGraphicFramePr>
            <a:graphicFrameLocks noGrp="1"/>
          </p:cNvGraphicFramePr>
          <p:nvPr>
            <p:ph idx="1"/>
          </p:nvPr>
        </p:nvGraphicFramePr>
        <p:xfrm>
          <a:off x="642938" y="1066800"/>
          <a:ext cx="7967662" cy="5511799"/>
        </p:xfrm>
        <a:graphic>
          <a:graphicData uri="http://schemas.openxmlformats.org/drawingml/2006/table">
            <a:tbl>
              <a:tblPr firstRow="1" bandRow="1">
                <a:tableStyleId>{69CF1AB2-1976-4502-BF36-3FF5EA218861}</a:tableStyleId>
              </a:tblPr>
              <a:tblGrid>
                <a:gridCol w="2497757"/>
                <a:gridCol w="1937994"/>
                <a:gridCol w="3531911"/>
              </a:tblGrid>
              <a:tr h="592315">
                <a:tc>
                  <a:txBody>
                    <a:bodyPr/>
                    <a:lstStyle/>
                    <a:p>
                      <a:r>
                        <a:rPr lang="en-US" sz="1800" dirty="0" smtClean="0"/>
                        <a:t>Type of Organization</a:t>
                      </a:r>
                      <a:endParaRPr lang="en-US" sz="1800" dirty="0"/>
                    </a:p>
                  </a:txBody>
                  <a:tcPr marL="91435" marR="91435" marT="45725" marB="45725"/>
                </a:tc>
                <a:tc>
                  <a:txBody>
                    <a:bodyPr/>
                    <a:lstStyle/>
                    <a:p>
                      <a:r>
                        <a:rPr lang="en-US" sz="1800" dirty="0" smtClean="0"/>
                        <a:t>Sample</a:t>
                      </a:r>
                      <a:r>
                        <a:rPr lang="en-US" sz="1800" baseline="0" dirty="0" smtClean="0"/>
                        <a:t> &amp; Data</a:t>
                      </a:r>
                      <a:endParaRPr lang="en-US" sz="1800" dirty="0"/>
                    </a:p>
                  </a:txBody>
                  <a:tcPr marL="91435" marR="91435" marT="45725" marB="45725"/>
                </a:tc>
                <a:tc>
                  <a:txBody>
                    <a:bodyPr/>
                    <a:lstStyle/>
                    <a:p>
                      <a:r>
                        <a:rPr lang="en-US" sz="1800" dirty="0" smtClean="0"/>
                        <a:t>Focus of Research</a:t>
                      </a:r>
                      <a:endParaRPr lang="en-US" sz="1800" dirty="0"/>
                    </a:p>
                  </a:txBody>
                  <a:tcPr marL="91435" marR="91435" marT="45725" marB="45725"/>
                </a:tc>
              </a:tr>
              <a:tr h="767829">
                <a:tc>
                  <a:txBody>
                    <a:bodyPr/>
                    <a:lstStyle/>
                    <a:p>
                      <a:r>
                        <a:rPr lang="en-US" sz="1600" b="0" dirty="0" smtClean="0"/>
                        <a:t>Financial</a:t>
                      </a:r>
                      <a:r>
                        <a:rPr lang="en-US" sz="1600" b="0" baseline="0" dirty="0" smtClean="0"/>
                        <a:t> Services</a:t>
                      </a:r>
                      <a:endParaRPr lang="en-US" sz="1600" b="0" dirty="0"/>
                    </a:p>
                  </a:txBody>
                  <a:tcPr marL="91435" marR="91435" marT="45725" marB="45725"/>
                </a:tc>
                <a:tc>
                  <a:txBody>
                    <a:bodyPr/>
                    <a:lstStyle/>
                    <a:p>
                      <a:r>
                        <a:rPr lang="en-US" sz="1600" b="0" dirty="0" smtClean="0"/>
                        <a:t>32 interviews &amp; archival</a:t>
                      </a:r>
                      <a:r>
                        <a:rPr lang="en-US" sz="1600" b="0" baseline="0" dirty="0" smtClean="0"/>
                        <a:t> data</a:t>
                      </a:r>
                      <a:endParaRPr lang="en-US" sz="1600" b="0" dirty="0"/>
                    </a:p>
                  </a:txBody>
                  <a:tcPr marL="91435" marR="91435" marT="45725" marB="45725"/>
                </a:tc>
                <a:tc>
                  <a:txBody>
                    <a:bodyPr/>
                    <a:lstStyle/>
                    <a:p>
                      <a:r>
                        <a:rPr lang="en-US" sz="1600" dirty="0" smtClean="0">
                          <a:latin typeface="Arial"/>
                          <a:cs typeface="Arial"/>
                        </a:rPr>
                        <a:t>Analyzes the dynamics of idea generation and idea flow</a:t>
                      </a:r>
                      <a:endParaRPr lang="en-US" sz="1600" b="0" dirty="0"/>
                    </a:p>
                  </a:txBody>
                  <a:tcPr marL="91435" marR="91435" marT="45725" marB="45725"/>
                </a:tc>
              </a:tr>
              <a:tr h="724205">
                <a:tc>
                  <a:txBody>
                    <a:bodyPr/>
                    <a:lstStyle/>
                    <a:p>
                      <a:r>
                        <a:rPr lang="en-US" sz="1600" b="0" dirty="0" smtClean="0"/>
                        <a:t>Medical Equipment</a:t>
                      </a:r>
                      <a:endParaRPr lang="en-US" sz="1600" b="0" dirty="0"/>
                    </a:p>
                  </a:txBody>
                  <a:tcPr marL="91435" marR="91435" marT="45725" marB="45725"/>
                </a:tc>
                <a:tc>
                  <a:txBody>
                    <a:bodyPr/>
                    <a:lstStyle/>
                    <a:p>
                      <a:r>
                        <a:rPr lang="en-US" sz="1600" b="0" dirty="0" smtClean="0"/>
                        <a:t>16 interviews</a:t>
                      </a:r>
                      <a:endParaRPr lang="en-US" sz="1600" b="0" dirty="0"/>
                    </a:p>
                  </a:txBody>
                  <a:tcPr marL="91435" marR="91435" marT="45725" marB="45725"/>
                </a:tc>
                <a:tc>
                  <a:txBody>
                    <a:bodyPr/>
                    <a:lstStyle/>
                    <a:p>
                      <a:r>
                        <a:rPr lang="en-US" sz="1600" i="1" dirty="0" smtClean="0">
                          <a:latin typeface="Arial"/>
                          <a:cs typeface="Arial"/>
                        </a:rPr>
                        <a:t>Interactive dynamic </a:t>
                      </a:r>
                      <a:r>
                        <a:rPr lang="en-US" sz="1600" dirty="0" smtClean="0">
                          <a:latin typeface="Arial"/>
                          <a:cs typeface="Arial"/>
                        </a:rPr>
                        <a:t>of informal networks on emergent change</a:t>
                      </a:r>
                      <a:endParaRPr lang="en-US" sz="1600" b="0" dirty="0"/>
                    </a:p>
                  </a:txBody>
                  <a:tcPr marL="91435" marR="91435" marT="45725" marB="45725"/>
                </a:tc>
              </a:tr>
              <a:tr h="707371">
                <a:tc>
                  <a:txBody>
                    <a:bodyPr/>
                    <a:lstStyle/>
                    <a:p>
                      <a:r>
                        <a:rPr lang="en-US" sz="1600" b="0" dirty="0" smtClean="0"/>
                        <a:t>Aerospace</a:t>
                      </a:r>
                      <a:endParaRPr lang="en-US" sz="1600" b="0" dirty="0"/>
                    </a:p>
                  </a:txBody>
                  <a:tcPr marL="91435" marR="91435" marT="45725" marB="45725"/>
                </a:tc>
                <a:tc>
                  <a:txBody>
                    <a:bodyPr/>
                    <a:lstStyle/>
                    <a:p>
                      <a:r>
                        <a:rPr lang="en-US" sz="1600" b="0" dirty="0" smtClean="0"/>
                        <a:t>25 interviews</a:t>
                      </a:r>
                      <a:endParaRPr lang="en-US" sz="1600" b="0" dirty="0"/>
                    </a:p>
                  </a:txBody>
                  <a:tcPr marL="91435" marR="91435" marT="45725" marB="45725"/>
                </a:tc>
                <a:tc>
                  <a:txBody>
                    <a:bodyPr/>
                    <a:lstStyle/>
                    <a:p>
                      <a:r>
                        <a:rPr lang="en-US" sz="1600" dirty="0" smtClean="0">
                          <a:latin typeface="Arial"/>
                          <a:cs typeface="Arial"/>
                        </a:rPr>
                        <a:t>Examine the </a:t>
                      </a:r>
                      <a:r>
                        <a:rPr lang="en-US" sz="1600" i="1" dirty="0" smtClean="0">
                          <a:latin typeface="Arial"/>
                          <a:cs typeface="Arial"/>
                        </a:rPr>
                        <a:t>conditions for </a:t>
                      </a:r>
                      <a:r>
                        <a:rPr lang="en-US" sz="1600" dirty="0" smtClean="0">
                          <a:latin typeface="Arial"/>
                          <a:cs typeface="Arial"/>
                        </a:rPr>
                        <a:t>emergence of complexity dynamics</a:t>
                      </a:r>
                      <a:endParaRPr lang="en-US" sz="1600" b="0" dirty="0"/>
                    </a:p>
                  </a:txBody>
                  <a:tcPr marL="91435" marR="91435" marT="45725" marB="45725"/>
                </a:tc>
              </a:tr>
              <a:tr h="919836">
                <a:tc>
                  <a:txBody>
                    <a:bodyPr/>
                    <a:lstStyle/>
                    <a:p>
                      <a:r>
                        <a:rPr lang="en-US" sz="1600" b="0" dirty="0" smtClean="0"/>
                        <a:t>Financial Services</a:t>
                      </a:r>
                      <a:endParaRPr lang="en-US" sz="1600" b="0" dirty="0"/>
                    </a:p>
                  </a:txBody>
                  <a:tcPr marL="91435" marR="91435" marT="45725" marB="45725">
                    <a:lnB w="57150" cap="flat" cmpd="sng" algn="ctr">
                      <a:solidFill>
                        <a:scrgbClr r="0" g="0" b="0"/>
                      </a:solidFill>
                      <a:prstDash val="solid"/>
                      <a:round/>
                      <a:headEnd type="none" w="med" len="med"/>
                      <a:tailEnd type="none" w="med" len="med"/>
                    </a:lnB>
                  </a:tcPr>
                </a:tc>
                <a:tc>
                  <a:txBody>
                    <a:bodyPr/>
                    <a:lstStyle/>
                    <a:p>
                      <a:r>
                        <a:rPr lang="en-US" sz="1600" b="0" dirty="0" smtClean="0"/>
                        <a:t>Network Analysis 60 Respondents</a:t>
                      </a:r>
                      <a:endParaRPr lang="en-US" sz="1600" b="0" dirty="0"/>
                    </a:p>
                  </a:txBody>
                  <a:tcPr marL="91435" marR="91435" marT="45725" marB="45725">
                    <a:lnB w="57150" cap="flat" cmpd="sng" algn="ctr">
                      <a:solidFill>
                        <a:scrgbClr r="0" g="0" b="0"/>
                      </a:solidFill>
                      <a:prstDash val="solid"/>
                      <a:round/>
                      <a:headEnd type="none" w="med" len="med"/>
                      <a:tailEnd type="none" w="med" len="med"/>
                    </a:lnB>
                  </a:tcPr>
                </a:tc>
                <a:tc>
                  <a:txBody>
                    <a:bodyPr/>
                    <a:lstStyle/>
                    <a:p>
                      <a:r>
                        <a:rPr lang="en-US" sz="1600" dirty="0" smtClean="0">
                          <a:latin typeface="Arial"/>
                          <a:cs typeface="Arial"/>
                        </a:rPr>
                        <a:t>Social network analysis to identify </a:t>
                      </a:r>
                      <a:r>
                        <a:rPr lang="en-US" sz="1600" i="1" dirty="0" smtClean="0">
                          <a:latin typeface="Arial"/>
                          <a:cs typeface="Arial"/>
                        </a:rPr>
                        <a:t>network structures </a:t>
                      </a:r>
                      <a:r>
                        <a:rPr lang="en-US" sz="1600" dirty="0" smtClean="0">
                          <a:latin typeface="Arial"/>
                          <a:cs typeface="Arial"/>
                        </a:rPr>
                        <a:t>associated with change</a:t>
                      </a:r>
                      <a:endParaRPr lang="en-US" sz="1600" b="0" dirty="0"/>
                    </a:p>
                  </a:txBody>
                  <a:tcPr marL="91435" marR="91435" marT="45725" marB="45725">
                    <a:lnB w="57150" cap="flat" cmpd="sng" algn="ctr">
                      <a:solidFill>
                        <a:scrgbClr r="0" g="0" b="0"/>
                      </a:solidFill>
                      <a:prstDash val="solid"/>
                      <a:round/>
                      <a:headEnd type="none" w="med" len="med"/>
                      <a:tailEnd type="none" w="med" len="med"/>
                    </a:lnB>
                  </a:tcPr>
                </a:tc>
              </a:tr>
              <a:tr h="9772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t>Financial</a:t>
                      </a:r>
                      <a:r>
                        <a:rPr lang="en-US" sz="1600" b="0" baseline="0" dirty="0" smtClean="0"/>
                        <a:t> Services</a:t>
                      </a:r>
                      <a:endParaRPr lang="en-US" sz="1600" b="0" dirty="0" smtClean="0"/>
                    </a:p>
                  </a:txBody>
                  <a:tcPr marL="91435" marR="91435" marT="45725" marB="45725">
                    <a:lnT w="57150" cap="flat" cmpd="sng" algn="ctr">
                      <a:solidFill>
                        <a:scrgbClr r="0" g="0" b="0"/>
                      </a:solidFill>
                      <a:prstDash val="solid"/>
                      <a:round/>
                      <a:headEnd type="none" w="med" len="med"/>
                      <a:tailEnd type="none" w="med" len="med"/>
                    </a:lnT>
                  </a:tcPr>
                </a:tc>
                <a:tc>
                  <a:txBody>
                    <a:bodyPr/>
                    <a:lstStyle/>
                    <a:p>
                      <a:r>
                        <a:rPr lang="en-US" sz="1600" b="0" dirty="0" smtClean="0"/>
                        <a:t>80</a:t>
                      </a:r>
                      <a:r>
                        <a:rPr lang="en-US" sz="1600" b="0" baseline="0" dirty="0" smtClean="0"/>
                        <a:t> participants</a:t>
                      </a:r>
                    </a:p>
                    <a:p>
                      <a:r>
                        <a:rPr lang="en-US" sz="1600" b="0" baseline="0" dirty="0" smtClean="0"/>
                        <a:t>social interaction analysis</a:t>
                      </a:r>
                      <a:endParaRPr lang="en-US" sz="1600" b="0" dirty="0"/>
                    </a:p>
                  </a:txBody>
                  <a:tcPr marL="91435" marR="91435" marT="45725" marB="45725">
                    <a:lnT w="57150" cap="flat" cmpd="sng" algn="ctr">
                      <a:solidFill>
                        <a:scrgbClr r="0" g="0" b="0"/>
                      </a:solidFill>
                      <a:prstDash val="solid"/>
                      <a:round/>
                      <a:headEnd type="none" w="med" len="med"/>
                      <a:tailEnd type="none" w="med" len="med"/>
                    </a:lnT>
                  </a:tcPr>
                </a:tc>
                <a:tc>
                  <a:txBody>
                    <a:bodyPr/>
                    <a:lstStyle/>
                    <a:p>
                      <a:r>
                        <a:rPr lang="en-US" sz="1600" dirty="0" smtClean="0">
                          <a:latin typeface="Arial"/>
                          <a:cs typeface="Arial"/>
                        </a:rPr>
                        <a:t>The power of </a:t>
                      </a:r>
                      <a:r>
                        <a:rPr lang="en-US" sz="1600" i="1" dirty="0" smtClean="0">
                          <a:latin typeface="Arial"/>
                          <a:cs typeface="Arial"/>
                        </a:rPr>
                        <a:t>cohesivenes</a:t>
                      </a:r>
                      <a:r>
                        <a:rPr lang="en-US" sz="1600" dirty="0" smtClean="0">
                          <a:latin typeface="Arial"/>
                          <a:cs typeface="Arial"/>
                        </a:rPr>
                        <a:t>s within micro networks in idea generation</a:t>
                      </a:r>
                      <a:endParaRPr lang="en-US" sz="1600" b="0" dirty="0"/>
                    </a:p>
                  </a:txBody>
                  <a:tcPr marL="91435" marR="91435" marT="45725" marB="45725">
                    <a:lnT w="57150" cap="flat" cmpd="sng" algn="ctr">
                      <a:solidFill>
                        <a:scrgbClr r="0" g="0" b="0"/>
                      </a:solidFill>
                      <a:prstDash val="solid"/>
                      <a:round/>
                      <a:headEnd type="none" w="med" len="med"/>
                      <a:tailEnd type="none" w="med" len="med"/>
                    </a:lnT>
                  </a:tcPr>
                </a:tc>
              </a:tr>
              <a:tr h="8230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t>Hospitals</a:t>
                      </a:r>
                    </a:p>
                  </a:txBody>
                  <a:tcPr marL="91435" marR="91435" marT="45725" marB="45725"/>
                </a:tc>
                <a:tc>
                  <a:txBody>
                    <a:bodyPr/>
                    <a:lstStyle/>
                    <a:p>
                      <a:r>
                        <a:rPr lang="en-US" sz="1600" b="0" dirty="0" smtClean="0"/>
                        <a:t>25-hospital</a:t>
                      </a:r>
                      <a:r>
                        <a:rPr lang="en-US" sz="1600" b="0" baseline="0" dirty="0" smtClean="0"/>
                        <a:t> </a:t>
                      </a:r>
                      <a:r>
                        <a:rPr lang="en-US" sz="1600" b="0" dirty="0" smtClean="0"/>
                        <a:t>collaborative </a:t>
                      </a:r>
                      <a:endParaRPr lang="en-US" sz="1600" b="0" dirty="0"/>
                    </a:p>
                  </a:txBody>
                  <a:tcPr marL="91435" marR="91435" marT="45725" marB="45725"/>
                </a:tc>
                <a:tc>
                  <a:txBody>
                    <a:bodyPr/>
                    <a:lstStyle/>
                    <a:p>
                      <a:r>
                        <a:rPr lang="en-US" sz="1600" b="0" dirty="0" smtClean="0">
                          <a:latin typeface="Arial" pitchFamily="34" charset="0"/>
                          <a:cs typeface="Arial" pitchFamily="34" charset="0"/>
                        </a:rPr>
                        <a:t>Improving clinical practice to prevent healthcare</a:t>
                      </a:r>
                      <a:r>
                        <a:rPr lang="en-US" sz="1600" b="0" baseline="0" dirty="0" smtClean="0">
                          <a:latin typeface="Arial" pitchFamily="34" charset="0"/>
                          <a:cs typeface="Arial" pitchFamily="34" charset="0"/>
                        </a:rPr>
                        <a:t> acquired </a:t>
                      </a:r>
                      <a:r>
                        <a:rPr lang="en-US" sz="1600" b="0" dirty="0" smtClean="0">
                          <a:latin typeface="Arial" pitchFamily="34" charset="0"/>
                          <a:cs typeface="Arial" pitchFamily="34" charset="0"/>
                        </a:rPr>
                        <a:t>infections through</a:t>
                      </a:r>
                      <a:r>
                        <a:rPr lang="en-US" sz="1600" b="0" baseline="0" dirty="0" smtClean="0">
                          <a:latin typeface="Arial" pitchFamily="34" charset="0"/>
                          <a:cs typeface="Arial" pitchFamily="34" charset="0"/>
                        </a:rPr>
                        <a:t> learning networks</a:t>
                      </a:r>
                      <a:endParaRPr lang="en-US" sz="1600" b="0" dirty="0">
                        <a:latin typeface="Arial" pitchFamily="34" charset="0"/>
                        <a:cs typeface="Arial" pitchFamily="34" charset="0"/>
                      </a:endParaRPr>
                    </a:p>
                  </a:txBody>
                  <a:tcPr marL="91435" marR="91435" marT="45725" marB="45725"/>
                </a:tc>
              </a:tr>
            </a:tbl>
          </a:graphicData>
        </a:graphic>
      </p:graphicFrame>
      <p:sp>
        <p:nvSpPr>
          <p:cNvPr id="44069" name="TextBox 5"/>
          <p:cNvSpPr txBox="1">
            <a:spLocks noChangeArrowheads="1"/>
          </p:cNvSpPr>
          <p:nvPr/>
        </p:nvSpPr>
        <p:spPr bwMode="auto">
          <a:xfrm rot="-5400000">
            <a:off x="-594519" y="5561807"/>
            <a:ext cx="1914525" cy="369888"/>
          </a:xfrm>
          <a:prstGeom prst="rect">
            <a:avLst/>
          </a:prstGeom>
          <a:noFill/>
          <a:ln w="9525">
            <a:noFill/>
            <a:miter lim="800000"/>
            <a:headEnd/>
            <a:tailEnd/>
          </a:ln>
        </p:spPr>
        <p:txBody>
          <a:bodyPr wrap="none">
            <a:spAutoFit/>
          </a:bodyPr>
          <a:lstStyle/>
          <a:p>
            <a:r>
              <a:rPr lang="en-US" dirty="0"/>
              <a:t>Action Research</a:t>
            </a:r>
          </a:p>
        </p:txBody>
      </p:sp>
      <p:sp>
        <p:nvSpPr>
          <p:cNvPr id="44070" name="TextBox 6"/>
          <p:cNvSpPr txBox="1">
            <a:spLocks noChangeArrowheads="1"/>
          </p:cNvSpPr>
          <p:nvPr/>
        </p:nvSpPr>
        <p:spPr bwMode="auto">
          <a:xfrm rot="-5400000">
            <a:off x="-539750" y="2482850"/>
            <a:ext cx="1804988" cy="369888"/>
          </a:xfrm>
          <a:prstGeom prst="rect">
            <a:avLst/>
          </a:prstGeom>
          <a:noFill/>
          <a:ln w="9525">
            <a:noFill/>
            <a:miter lim="800000"/>
            <a:headEnd/>
            <a:tailEnd/>
          </a:ln>
        </p:spPr>
        <p:txBody>
          <a:bodyPr wrap="none">
            <a:spAutoFit/>
          </a:bodyPr>
          <a:lstStyle/>
          <a:p>
            <a:r>
              <a:rPr lang="en-US" dirty="0"/>
              <a:t>Pure  Research</a:t>
            </a:r>
          </a:p>
        </p:txBody>
      </p:sp>
      <p:cxnSp>
        <p:nvCxnSpPr>
          <p:cNvPr id="9" name="Straight Connector 8"/>
          <p:cNvCxnSpPr/>
          <p:nvPr/>
        </p:nvCxnSpPr>
        <p:spPr>
          <a:xfrm rot="5400000">
            <a:off x="26194" y="3864769"/>
            <a:ext cx="720725" cy="1587"/>
          </a:xfrm>
          <a:prstGeom prst="line">
            <a:avLst/>
          </a:prstGeom>
          <a:ln w="12700">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295275" y="68263"/>
            <a:ext cx="8193088" cy="1989137"/>
            <a:chOff x="295866" y="68397"/>
            <a:chExt cx="8192896" cy="1989203"/>
          </a:xfrm>
        </p:grpSpPr>
        <p:pic>
          <p:nvPicPr>
            <p:cNvPr id="45069" name="Picture 4"/>
            <p:cNvPicPr>
              <a:picLocks noChangeAspect="1"/>
            </p:cNvPicPr>
            <p:nvPr/>
          </p:nvPicPr>
          <p:blipFill>
            <a:blip r:embed="rId3" cstate="print"/>
            <a:srcRect/>
            <a:stretch>
              <a:fillRect/>
            </a:stretch>
          </p:blipFill>
          <p:spPr bwMode="auto">
            <a:xfrm>
              <a:off x="1052049" y="68397"/>
              <a:ext cx="5449871" cy="1989203"/>
            </a:xfrm>
            <a:prstGeom prst="rect">
              <a:avLst/>
            </a:prstGeom>
            <a:noFill/>
            <a:ln w="9525">
              <a:noFill/>
              <a:miter lim="800000"/>
              <a:headEnd/>
              <a:tailEnd/>
            </a:ln>
          </p:spPr>
        </p:pic>
        <p:sp>
          <p:nvSpPr>
            <p:cNvPr id="45070" name="TextBox 8"/>
            <p:cNvSpPr txBox="1">
              <a:spLocks noChangeArrowheads="1"/>
            </p:cNvSpPr>
            <p:nvPr/>
          </p:nvSpPr>
          <p:spPr bwMode="auto">
            <a:xfrm>
              <a:off x="6479177" y="514794"/>
              <a:ext cx="2009585" cy="707886"/>
            </a:xfrm>
            <a:prstGeom prst="rect">
              <a:avLst/>
            </a:prstGeom>
            <a:noFill/>
            <a:ln w="9525">
              <a:noFill/>
              <a:miter lim="800000"/>
              <a:headEnd/>
              <a:tailEnd/>
            </a:ln>
          </p:spPr>
          <p:txBody>
            <a:bodyPr wrap="none">
              <a:spAutoFit/>
            </a:bodyPr>
            <a:lstStyle/>
            <a:p>
              <a:r>
                <a:rPr lang="en-US" sz="4000" dirty="0">
                  <a:solidFill>
                    <a:srgbClr val="FFC000"/>
                  </a:solidFill>
                  <a:cs typeface="Arial" pitchFamily="34" charset="0"/>
                </a:rPr>
                <a:t>spreads</a:t>
              </a:r>
            </a:p>
          </p:txBody>
        </p:sp>
        <p:pic>
          <p:nvPicPr>
            <p:cNvPr id="45071" name="Picture 11"/>
            <p:cNvPicPr>
              <a:picLocks noChangeAspect="1"/>
            </p:cNvPicPr>
            <p:nvPr/>
          </p:nvPicPr>
          <p:blipFill>
            <a:blip r:embed="rId4" cstate="print"/>
            <a:srcRect/>
            <a:stretch>
              <a:fillRect/>
            </a:stretch>
          </p:blipFill>
          <p:spPr bwMode="auto">
            <a:xfrm>
              <a:off x="295866" y="606171"/>
              <a:ext cx="675798" cy="841560"/>
            </a:xfrm>
            <a:prstGeom prst="rect">
              <a:avLst/>
            </a:prstGeom>
            <a:noFill/>
            <a:ln w="9525">
              <a:noFill/>
              <a:miter lim="800000"/>
              <a:headEnd/>
              <a:tailEnd/>
            </a:ln>
          </p:spPr>
        </p:pic>
      </p:grpSp>
      <p:grpSp>
        <p:nvGrpSpPr>
          <p:cNvPr id="3" name="Group 17"/>
          <p:cNvGrpSpPr>
            <a:grpSpLocks/>
          </p:cNvGrpSpPr>
          <p:nvPr/>
        </p:nvGrpSpPr>
        <p:grpSpPr bwMode="auto">
          <a:xfrm>
            <a:off x="258763" y="2486025"/>
            <a:ext cx="7731125" cy="1566863"/>
            <a:chOff x="508343" y="2486052"/>
            <a:chExt cx="7731225" cy="1566729"/>
          </a:xfrm>
        </p:grpSpPr>
        <p:pic>
          <p:nvPicPr>
            <p:cNvPr id="45066" name="Picture 5"/>
            <p:cNvPicPr>
              <a:picLocks noChangeAspect="1"/>
            </p:cNvPicPr>
            <p:nvPr/>
          </p:nvPicPr>
          <p:blipFill>
            <a:blip r:embed="rId5" cstate="print"/>
            <a:srcRect/>
            <a:stretch>
              <a:fillRect/>
            </a:stretch>
          </p:blipFill>
          <p:spPr bwMode="auto">
            <a:xfrm rot="-345632">
              <a:off x="1915747" y="2486052"/>
              <a:ext cx="3091568" cy="1566729"/>
            </a:xfrm>
            <a:prstGeom prst="rect">
              <a:avLst/>
            </a:prstGeom>
            <a:noFill/>
            <a:ln w="9525">
              <a:noFill/>
              <a:miter lim="800000"/>
              <a:headEnd/>
              <a:tailEnd/>
            </a:ln>
          </p:spPr>
        </p:pic>
        <p:sp>
          <p:nvSpPr>
            <p:cNvPr id="45067" name="TextBox 9"/>
            <p:cNvSpPr txBox="1">
              <a:spLocks noChangeArrowheads="1"/>
            </p:cNvSpPr>
            <p:nvPr/>
          </p:nvSpPr>
          <p:spPr bwMode="auto">
            <a:xfrm rot="-335569">
              <a:off x="5232865" y="2619641"/>
              <a:ext cx="3006703" cy="707886"/>
            </a:xfrm>
            <a:prstGeom prst="rect">
              <a:avLst/>
            </a:prstGeom>
            <a:noFill/>
            <a:ln w="9525">
              <a:noFill/>
              <a:miter lim="800000"/>
              <a:headEnd/>
              <a:tailEnd/>
            </a:ln>
          </p:spPr>
          <p:txBody>
            <a:bodyPr wrap="none">
              <a:spAutoFit/>
            </a:bodyPr>
            <a:lstStyle/>
            <a:p>
              <a:r>
                <a:rPr lang="en-US" sz="4000" dirty="0">
                  <a:solidFill>
                    <a:srgbClr val="FFC000"/>
                  </a:solidFill>
                  <a:cs typeface="Arial" pitchFamily="34" charset="0"/>
                </a:rPr>
                <a:t>really matter</a:t>
              </a:r>
            </a:p>
          </p:txBody>
        </p:sp>
        <p:pic>
          <p:nvPicPr>
            <p:cNvPr id="45068" name="Picture 13"/>
            <p:cNvPicPr>
              <a:picLocks noChangeAspect="1"/>
            </p:cNvPicPr>
            <p:nvPr/>
          </p:nvPicPr>
          <p:blipFill>
            <a:blip r:embed="rId6" cstate="print"/>
            <a:srcRect/>
            <a:stretch>
              <a:fillRect/>
            </a:stretch>
          </p:blipFill>
          <p:spPr bwMode="auto">
            <a:xfrm>
              <a:off x="508343" y="3050466"/>
              <a:ext cx="747764" cy="982357"/>
            </a:xfrm>
            <a:prstGeom prst="rect">
              <a:avLst/>
            </a:prstGeom>
            <a:noFill/>
            <a:ln w="9525">
              <a:noFill/>
              <a:miter lim="800000"/>
              <a:headEnd/>
              <a:tailEnd/>
            </a:ln>
          </p:spPr>
        </p:pic>
      </p:grpSp>
      <p:grpSp>
        <p:nvGrpSpPr>
          <p:cNvPr id="4" name="Group 18"/>
          <p:cNvGrpSpPr>
            <a:grpSpLocks/>
          </p:cNvGrpSpPr>
          <p:nvPr/>
        </p:nvGrpSpPr>
        <p:grpSpPr bwMode="auto">
          <a:xfrm>
            <a:off x="314325" y="3962400"/>
            <a:ext cx="7723188" cy="2597150"/>
            <a:chOff x="717344" y="4179502"/>
            <a:chExt cx="7723171" cy="2598123"/>
          </a:xfrm>
        </p:grpSpPr>
        <p:pic>
          <p:nvPicPr>
            <p:cNvPr id="45061" name="Picture 6"/>
            <p:cNvPicPr>
              <a:picLocks noChangeAspect="1"/>
            </p:cNvPicPr>
            <p:nvPr/>
          </p:nvPicPr>
          <p:blipFill>
            <a:blip r:embed="rId7" cstate="print"/>
            <a:srcRect/>
            <a:stretch>
              <a:fillRect/>
            </a:stretch>
          </p:blipFill>
          <p:spPr bwMode="auto">
            <a:xfrm rot="-311518">
              <a:off x="4370400" y="4179502"/>
              <a:ext cx="4070115" cy="2598123"/>
            </a:xfrm>
            <a:prstGeom prst="rect">
              <a:avLst/>
            </a:prstGeom>
            <a:noFill/>
            <a:ln w="9525">
              <a:noFill/>
              <a:miter lim="800000"/>
              <a:headEnd/>
              <a:tailEnd/>
            </a:ln>
          </p:spPr>
        </p:pic>
        <p:sp>
          <p:nvSpPr>
            <p:cNvPr id="45062" name="TextBox 10"/>
            <p:cNvSpPr txBox="1">
              <a:spLocks noChangeArrowheads="1"/>
            </p:cNvSpPr>
            <p:nvPr/>
          </p:nvSpPr>
          <p:spPr bwMode="auto">
            <a:xfrm rot="-570561">
              <a:off x="1835103" y="5020037"/>
              <a:ext cx="2123548" cy="1323439"/>
            </a:xfrm>
            <a:prstGeom prst="rect">
              <a:avLst/>
            </a:prstGeom>
            <a:noFill/>
            <a:ln w="9525">
              <a:noFill/>
              <a:miter lim="800000"/>
              <a:headEnd/>
              <a:tailEnd/>
            </a:ln>
          </p:spPr>
          <p:txBody>
            <a:bodyPr wrap="none">
              <a:spAutoFit/>
            </a:bodyPr>
            <a:lstStyle/>
            <a:p>
              <a:r>
                <a:rPr lang="en-US" sz="4000" dirty="0">
                  <a:solidFill>
                    <a:srgbClr val="FFC000"/>
                  </a:solidFill>
                  <a:cs typeface="Arial" pitchFamily="34" charset="0"/>
                </a:rPr>
                <a:t>need to</a:t>
              </a:r>
            </a:p>
            <a:p>
              <a:r>
                <a:rPr lang="en-US" sz="4000" dirty="0">
                  <a:solidFill>
                    <a:srgbClr val="FFC000"/>
                  </a:solidFill>
                  <a:cs typeface="Arial" pitchFamily="34" charset="0"/>
                </a:rPr>
                <a:t>maintain</a:t>
              </a:r>
            </a:p>
          </p:txBody>
        </p:sp>
        <p:grpSp>
          <p:nvGrpSpPr>
            <p:cNvPr id="5" name="Group 15"/>
            <p:cNvGrpSpPr>
              <a:grpSpLocks/>
            </p:cNvGrpSpPr>
            <p:nvPr/>
          </p:nvGrpSpPr>
          <p:grpSpPr bwMode="auto">
            <a:xfrm>
              <a:off x="717344" y="5380159"/>
              <a:ext cx="775695" cy="873019"/>
              <a:chOff x="218178" y="5311932"/>
              <a:chExt cx="1065861" cy="1238163"/>
            </a:xfrm>
          </p:grpSpPr>
          <p:pic>
            <p:nvPicPr>
              <p:cNvPr id="45064" name="Picture 12"/>
              <p:cNvPicPr>
                <a:picLocks noChangeAspect="1"/>
              </p:cNvPicPr>
              <p:nvPr/>
            </p:nvPicPr>
            <p:blipFill>
              <a:blip r:embed="rId8" cstate="print"/>
              <a:srcRect/>
              <a:stretch>
                <a:fillRect/>
              </a:stretch>
            </p:blipFill>
            <p:spPr bwMode="auto">
              <a:xfrm>
                <a:off x="374763" y="5311932"/>
                <a:ext cx="909276" cy="1238163"/>
              </a:xfrm>
              <a:prstGeom prst="rect">
                <a:avLst/>
              </a:prstGeom>
              <a:noFill/>
              <a:ln w="9525">
                <a:noFill/>
                <a:miter lim="800000"/>
                <a:headEnd/>
                <a:tailEnd/>
              </a:ln>
            </p:spPr>
          </p:pic>
          <p:sp>
            <p:nvSpPr>
              <p:cNvPr id="15" name="Rectangle 14"/>
              <p:cNvSpPr/>
              <p:nvPr/>
            </p:nvSpPr>
            <p:spPr>
              <a:xfrm>
                <a:off x="218178" y="5311851"/>
                <a:ext cx="377371" cy="450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8738" y="0"/>
            <a:ext cx="7435850" cy="1989138"/>
            <a:chOff x="1052049" y="68397"/>
            <a:chExt cx="7436713" cy="1989203"/>
          </a:xfrm>
        </p:grpSpPr>
        <p:pic>
          <p:nvPicPr>
            <p:cNvPr id="46087" name="Picture 9"/>
            <p:cNvPicPr>
              <a:picLocks noChangeAspect="1"/>
            </p:cNvPicPr>
            <p:nvPr/>
          </p:nvPicPr>
          <p:blipFill>
            <a:blip r:embed="rId3" cstate="print"/>
            <a:srcRect/>
            <a:stretch>
              <a:fillRect/>
            </a:stretch>
          </p:blipFill>
          <p:spPr bwMode="auto">
            <a:xfrm>
              <a:off x="1052049" y="68397"/>
              <a:ext cx="5449871" cy="1989203"/>
            </a:xfrm>
            <a:prstGeom prst="rect">
              <a:avLst/>
            </a:prstGeom>
            <a:noFill/>
            <a:ln w="9525">
              <a:noFill/>
              <a:miter lim="800000"/>
              <a:headEnd/>
              <a:tailEnd/>
            </a:ln>
          </p:spPr>
        </p:pic>
        <p:sp>
          <p:nvSpPr>
            <p:cNvPr id="46088" name="TextBox 10"/>
            <p:cNvSpPr txBox="1">
              <a:spLocks noChangeArrowheads="1"/>
            </p:cNvSpPr>
            <p:nvPr/>
          </p:nvSpPr>
          <p:spPr bwMode="auto">
            <a:xfrm>
              <a:off x="6479177" y="514794"/>
              <a:ext cx="2009585" cy="707886"/>
            </a:xfrm>
            <a:prstGeom prst="rect">
              <a:avLst/>
            </a:prstGeom>
            <a:noFill/>
            <a:ln w="9525">
              <a:noFill/>
              <a:miter lim="800000"/>
              <a:headEnd/>
              <a:tailEnd/>
            </a:ln>
          </p:spPr>
          <p:txBody>
            <a:bodyPr wrap="none">
              <a:spAutoFit/>
            </a:bodyPr>
            <a:lstStyle/>
            <a:p>
              <a:r>
                <a:rPr lang="en-US" sz="4000">
                  <a:solidFill>
                    <a:srgbClr val="FFC000"/>
                  </a:solidFill>
                  <a:cs typeface="Arial" pitchFamily="34" charset="0"/>
                </a:rPr>
                <a:t>spreads</a:t>
              </a:r>
            </a:p>
          </p:txBody>
        </p:sp>
      </p:grpSp>
      <p:pic>
        <p:nvPicPr>
          <p:cNvPr id="6" name="Picture 5"/>
          <p:cNvPicPr>
            <a:picLocks noChangeAspect="1"/>
          </p:cNvPicPr>
          <p:nvPr/>
        </p:nvPicPr>
        <p:blipFill>
          <a:blip r:embed="rId4" cstate="print"/>
          <a:stretch>
            <a:fillRect/>
          </a:stretch>
        </p:blipFill>
        <p:spPr>
          <a:xfrm>
            <a:off x="4176713" y="1465263"/>
            <a:ext cx="4267200" cy="2743200"/>
          </a:xfrm>
          <a:prstGeom prst="rect">
            <a:avLst/>
          </a:prstGeom>
          <a:ln>
            <a:solidFill>
              <a:schemeClr val="tx1"/>
            </a:solidFill>
          </a:ln>
          <a:effectLst>
            <a:outerShdw blurRad="50800" dist="38100" dir="2700000" sx="102000" sy="102000" algn="tl" rotWithShape="0">
              <a:srgbClr val="000000">
                <a:alpha val="43000"/>
              </a:srgbClr>
            </a:outerShdw>
          </a:effectLst>
        </p:spPr>
      </p:pic>
      <p:pic>
        <p:nvPicPr>
          <p:cNvPr id="4" name="Picture 3"/>
          <p:cNvPicPr>
            <a:picLocks noChangeAspect="1"/>
          </p:cNvPicPr>
          <p:nvPr/>
        </p:nvPicPr>
        <p:blipFill>
          <a:blip r:embed="rId5" cstate="print"/>
          <a:stretch>
            <a:fillRect/>
          </a:stretch>
        </p:blipFill>
        <p:spPr>
          <a:xfrm>
            <a:off x="485775" y="3360738"/>
            <a:ext cx="4779963" cy="3116262"/>
          </a:xfrm>
          <a:prstGeom prst="rect">
            <a:avLst/>
          </a:prstGeom>
          <a:effectLst>
            <a:outerShdw blurRad="50800" dist="38100" dir="2700000" sx="102000" sy="102000" algn="tl" rotWithShape="0">
              <a:srgbClr val="000000">
                <a:alpha val="43000"/>
              </a:srgbClr>
            </a:outerShdw>
          </a:effectLst>
        </p:spPr>
      </p:pic>
      <p:sp>
        <p:nvSpPr>
          <p:cNvPr id="7" name="Rectangle 6"/>
          <p:cNvSpPr/>
          <p:nvPr/>
        </p:nvSpPr>
        <p:spPr>
          <a:xfrm>
            <a:off x="422275" y="2076450"/>
            <a:ext cx="3319463" cy="1200150"/>
          </a:xfrm>
          <a:prstGeom prst="rect">
            <a:avLst/>
          </a:prstGeom>
        </p:spPr>
        <p:txBody>
          <a:bodyPr>
            <a:spAutoFit/>
          </a:bodyPr>
          <a:lstStyle/>
          <a:p>
            <a:pPr marL="342900" indent="6350" algn="ctr">
              <a:spcBef>
                <a:spcPct val="20000"/>
              </a:spcBef>
              <a:spcAft>
                <a:spcPts val="1800"/>
              </a:spcAft>
              <a:buClr>
                <a:srgbClr val="FFFFFF"/>
              </a:buClr>
              <a:buSzPct val="100000"/>
              <a:defRPr/>
            </a:pPr>
            <a:r>
              <a:rPr lang="en-US" i="1" kern="0" dirty="0">
                <a:solidFill>
                  <a:srgbClr val="FFC000"/>
                </a:solidFill>
                <a:latin typeface="Arial"/>
              </a:rPr>
              <a:t>To be interesting, you must be interested</a:t>
            </a:r>
          </a:p>
        </p:txBody>
      </p:sp>
      <p:sp>
        <p:nvSpPr>
          <p:cNvPr id="8" name="Rectangle 7"/>
          <p:cNvSpPr/>
          <p:nvPr/>
        </p:nvSpPr>
        <p:spPr>
          <a:xfrm>
            <a:off x="4956175" y="4684713"/>
            <a:ext cx="3317875" cy="1200150"/>
          </a:xfrm>
          <a:prstGeom prst="rect">
            <a:avLst/>
          </a:prstGeom>
        </p:spPr>
        <p:txBody>
          <a:bodyPr>
            <a:spAutoFit/>
          </a:bodyPr>
          <a:lstStyle/>
          <a:p>
            <a:pPr marL="342900" indent="6350" algn="ctr">
              <a:spcBef>
                <a:spcPct val="20000"/>
              </a:spcBef>
              <a:spcAft>
                <a:spcPts val="1800"/>
              </a:spcAft>
              <a:buClr>
                <a:srgbClr val="FFFFFF"/>
              </a:buClr>
              <a:buSzPct val="100000"/>
              <a:defRPr/>
            </a:pPr>
            <a:r>
              <a:rPr lang="en-US" i="1" kern="0" dirty="0">
                <a:solidFill>
                  <a:srgbClr val="FFC000"/>
                </a:solidFill>
                <a:latin typeface="Arial"/>
              </a:rPr>
              <a:t>Passion &amp; Conviction are Contagious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4"/>
          <p:cNvPicPr>
            <a:picLocks noChangeAspect="1" noChangeArrowheads="1"/>
          </p:cNvPicPr>
          <p:nvPr/>
        </p:nvPicPr>
        <p:blipFill>
          <a:blip r:embed="rId3" cstate="print"/>
          <a:srcRect/>
          <a:stretch>
            <a:fillRect/>
          </a:stretch>
        </p:blipFill>
        <p:spPr bwMode="auto">
          <a:xfrm>
            <a:off x="1311275" y="3132138"/>
            <a:ext cx="2209800" cy="2590800"/>
          </a:xfrm>
          <a:prstGeom prst="rect">
            <a:avLst/>
          </a:prstGeom>
          <a:noFill/>
          <a:ln w="9525">
            <a:noFill/>
            <a:miter lim="800000"/>
            <a:headEnd/>
            <a:tailEnd/>
          </a:ln>
        </p:spPr>
      </p:pic>
      <p:pic>
        <p:nvPicPr>
          <p:cNvPr id="47107" name="Picture 23"/>
          <p:cNvPicPr>
            <a:picLocks noChangeAspect="1" noChangeArrowheads="1"/>
          </p:cNvPicPr>
          <p:nvPr/>
        </p:nvPicPr>
        <p:blipFill>
          <a:blip r:embed="rId4" cstate="print"/>
          <a:srcRect/>
          <a:stretch>
            <a:fillRect/>
          </a:stretch>
        </p:blipFill>
        <p:spPr bwMode="auto">
          <a:xfrm>
            <a:off x="4713288" y="1479550"/>
            <a:ext cx="2181225" cy="2552700"/>
          </a:xfrm>
          <a:prstGeom prst="rect">
            <a:avLst/>
          </a:prstGeom>
          <a:noFill/>
          <a:ln w="9525">
            <a:noFill/>
            <a:miter lim="800000"/>
            <a:headEnd/>
            <a:tailEnd/>
          </a:ln>
        </p:spPr>
      </p:pic>
      <p:sp>
        <p:nvSpPr>
          <p:cNvPr id="47108" name="Rectangle 30"/>
          <p:cNvSpPr>
            <a:spLocks noGrp="1" noChangeArrowheads="1"/>
          </p:cNvSpPr>
          <p:nvPr>
            <p:ph type="title"/>
          </p:nvPr>
        </p:nvSpPr>
        <p:spPr>
          <a:xfrm>
            <a:off x="457200" y="-228600"/>
            <a:ext cx="8229600" cy="1143000"/>
          </a:xfrm>
        </p:spPr>
        <p:txBody>
          <a:bodyPr/>
          <a:lstStyle/>
          <a:p>
            <a:pPr eaLnBrk="1" hangingPunct="1"/>
            <a:r>
              <a:rPr lang="en-US" b="1" smtClean="0">
                <a:solidFill>
                  <a:srgbClr val="FFC000"/>
                </a:solidFill>
              </a:rPr>
              <a:t>Face-2-face</a:t>
            </a:r>
          </a:p>
        </p:txBody>
      </p:sp>
      <p:grpSp>
        <p:nvGrpSpPr>
          <p:cNvPr id="2" name="Group 8"/>
          <p:cNvGrpSpPr>
            <a:grpSpLocks/>
          </p:cNvGrpSpPr>
          <p:nvPr/>
        </p:nvGrpSpPr>
        <p:grpSpPr bwMode="auto">
          <a:xfrm>
            <a:off x="-65088" y="1479550"/>
            <a:ext cx="8580852" cy="5243513"/>
            <a:chOff x="-64308" y="1478901"/>
            <a:chExt cx="8580085" cy="5244561"/>
          </a:xfrm>
        </p:grpSpPr>
        <p:sp>
          <p:nvSpPr>
            <p:cNvPr id="47110" name="Rectangle 6"/>
            <p:cNvSpPr>
              <a:spLocks noChangeArrowheads="1"/>
            </p:cNvSpPr>
            <p:nvPr/>
          </p:nvSpPr>
          <p:spPr bwMode="auto">
            <a:xfrm>
              <a:off x="-64308" y="1478901"/>
              <a:ext cx="4629150" cy="954107"/>
            </a:xfrm>
            <a:prstGeom prst="rect">
              <a:avLst/>
            </a:prstGeom>
            <a:noFill/>
            <a:ln w="9525">
              <a:noFill/>
              <a:miter lim="800000"/>
              <a:headEnd/>
              <a:tailEnd/>
            </a:ln>
          </p:spPr>
          <p:txBody>
            <a:bodyPr>
              <a:spAutoFit/>
            </a:bodyPr>
            <a:lstStyle/>
            <a:p>
              <a:pPr algn="ctr"/>
              <a:endParaRPr lang="en-US" sz="2800">
                <a:latin typeface="Calibri" pitchFamily="34" charset="0"/>
              </a:endParaRPr>
            </a:p>
            <a:p>
              <a:pPr algn="ctr"/>
              <a:r>
                <a:rPr lang="en-US" sz="2800">
                  <a:latin typeface="Calibri" pitchFamily="34" charset="0"/>
                </a:rPr>
                <a:t>Passion Spreads</a:t>
              </a:r>
            </a:p>
          </p:txBody>
        </p:sp>
        <p:sp>
          <p:nvSpPr>
            <p:cNvPr id="47111" name="TextBox 7"/>
            <p:cNvSpPr txBox="1">
              <a:spLocks noChangeArrowheads="1"/>
            </p:cNvSpPr>
            <p:nvPr/>
          </p:nvSpPr>
          <p:spPr bwMode="auto">
            <a:xfrm>
              <a:off x="5803263" y="6447237"/>
              <a:ext cx="2352675" cy="276225"/>
            </a:xfrm>
            <a:prstGeom prst="rect">
              <a:avLst/>
            </a:prstGeom>
            <a:noFill/>
            <a:ln w="9525">
              <a:noFill/>
              <a:miter lim="800000"/>
              <a:headEnd/>
              <a:tailEnd/>
            </a:ln>
          </p:spPr>
          <p:txBody>
            <a:bodyPr wrap="none">
              <a:spAutoFit/>
            </a:bodyPr>
            <a:lstStyle/>
            <a:p>
              <a:r>
                <a:rPr lang="en-US" sz="1200">
                  <a:latin typeface="Calibri" pitchFamily="34" charset="0"/>
                </a:rPr>
                <a:t>Pentland, S. (2009), Honest Signals </a:t>
              </a:r>
            </a:p>
          </p:txBody>
        </p:sp>
        <p:sp>
          <p:nvSpPr>
            <p:cNvPr id="47112" name="Rectangle 6"/>
            <p:cNvSpPr>
              <a:spLocks noChangeArrowheads="1"/>
            </p:cNvSpPr>
            <p:nvPr/>
          </p:nvSpPr>
          <p:spPr bwMode="auto">
            <a:xfrm>
              <a:off x="3886627" y="4038462"/>
              <a:ext cx="4629150" cy="1814512"/>
            </a:xfrm>
            <a:prstGeom prst="rect">
              <a:avLst/>
            </a:prstGeom>
            <a:noFill/>
            <a:ln w="9525">
              <a:noFill/>
              <a:miter lim="800000"/>
              <a:headEnd/>
              <a:tailEnd/>
            </a:ln>
          </p:spPr>
          <p:txBody>
            <a:bodyPr>
              <a:spAutoFit/>
            </a:bodyPr>
            <a:lstStyle/>
            <a:p>
              <a:pPr algn="ctr"/>
              <a:endParaRPr lang="en-US" sz="2800" dirty="0">
                <a:latin typeface="Calibri" pitchFamily="34" charset="0"/>
              </a:endParaRPr>
            </a:p>
            <a:p>
              <a:pPr algn="ctr"/>
              <a:r>
                <a:rPr lang="en-US" sz="2800" dirty="0">
                  <a:latin typeface="Calibri" pitchFamily="34" charset="0"/>
                </a:rPr>
                <a:t>As much as 70-80% of our ability to influence is a result of face-2-face exchanges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04800" y="-304800"/>
            <a:ext cx="8153400" cy="1143000"/>
          </a:xfrm>
        </p:spPr>
        <p:txBody>
          <a:bodyPr/>
          <a:lstStyle/>
          <a:p>
            <a:pPr eaLnBrk="1" hangingPunct="1"/>
            <a:r>
              <a:rPr lang="en-US" sz="3200" b="1" smtClean="0">
                <a:solidFill>
                  <a:srgbClr val="FFC000"/>
                </a:solidFill>
                <a:latin typeface="Tahoma" pitchFamily="34" charset="0"/>
              </a:rPr>
              <a:t>F2F Interactions drive Influence</a:t>
            </a:r>
          </a:p>
        </p:txBody>
      </p:sp>
      <p:sp>
        <p:nvSpPr>
          <p:cNvPr id="48131" name="Rectangle 3"/>
          <p:cNvSpPr>
            <a:spLocks noGrp="1" noChangeArrowheads="1"/>
          </p:cNvSpPr>
          <p:nvPr>
            <p:ph idx="1"/>
          </p:nvPr>
        </p:nvSpPr>
        <p:spPr>
          <a:xfrm>
            <a:off x="2438400" y="1473200"/>
            <a:ext cx="3460750" cy="839788"/>
          </a:xfrm>
        </p:spPr>
        <p:txBody>
          <a:bodyPr/>
          <a:lstStyle/>
          <a:p>
            <a:pPr marL="273050" indent="-255588" eaLnBrk="1" hangingPunct="1">
              <a:buFontTx/>
              <a:buNone/>
            </a:pPr>
            <a:r>
              <a:rPr lang="en-US" sz="2000" dirty="0" smtClean="0"/>
              <a:t>Sales, salary negotiation: </a:t>
            </a:r>
          </a:p>
          <a:p>
            <a:pPr marL="273050" indent="-255588" eaLnBrk="1" hangingPunct="1">
              <a:buFontTx/>
              <a:buNone/>
            </a:pPr>
            <a:r>
              <a:rPr lang="en-US" sz="2000" dirty="0" smtClean="0"/>
              <a:t>          up to 30% increase</a:t>
            </a:r>
          </a:p>
        </p:txBody>
      </p:sp>
      <p:pic>
        <p:nvPicPr>
          <p:cNvPr id="48132" name="Picture 4" descr="speed-dating"/>
          <p:cNvPicPr>
            <a:picLocks noChangeAspect="1" noChangeArrowheads="1"/>
          </p:cNvPicPr>
          <p:nvPr/>
        </p:nvPicPr>
        <p:blipFill>
          <a:blip r:embed="rId3" cstate="print"/>
          <a:srcRect/>
          <a:stretch>
            <a:fillRect/>
          </a:stretch>
        </p:blipFill>
        <p:spPr bwMode="auto">
          <a:xfrm>
            <a:off x="6332538" y="4411663"/>
            <a:ext cx="2197100" cy="1647825"/>
          </a:xfrm>
          <a:prstGeom prst="rect">
            <a:avLst/>
          </a:prstGeom>
          <a:noFill/>
          <a:ln w="9525">
            <a:noFill/>
            <a:miter lim="800000"/>
            <a:headEnd/>
            <a:tailEnd/>
          </a:ln>
        </p:spPr>
      </p:pic>
      <p:pic>
        <p:nvPicPr>
          <p:cNvPr id="48133" name="Picture 6" descr="negotiation graph"/>
          <p:cNvPicPr>
            <a:picLocks noChangeAspect="1" noChangeArrowheads="1"/>
          </p:cNvPicPr>
          <p:nvPr/>
        </p:nvPicPr>
        <p:blipFill>
          <a:blip r:embed="rId4" cstate="print"/>
          <a:srcRect/>
          <a:stretch>
            <a:fillRect/>
          </a:stretch>
        </p:blipFill>
        <p:spPr bwMode="auto">
          <a:xfrm>
            <a:off x="6246813" y="1063625"/>
            <a:ext cx="2286000" cy="1714500"/>
          </a:xfrm>
          <a:prstGeom prst="rect">
            <a:avLst/>
          </a:prstGeom>
          <a:noFill/>
          <a:ln w="9525">
            <a:noFill/>
            <a:miter lim="800000"/>
            <a:headEnd/>
            <a:tailEnd/>
          </a:ln>
        </p:spPr>
      </p:pic>
      <p:sp>
        <p:nvSpPr>
          <p:cNvPr id="48134" name="Text Box 7"/>
          <p:cNvSpPr txBox="1">
            <a:spLocks noChangeArrowheads="1"/>
          </p:cNvSpPr>
          <p:nvPr/>
        </p:nvSpPr>
        <p:spPr bwMode="auto">
          <a:xfrm>
            <a:off x="6400800" y="2755900"/>
            <a:ext cx="1695450" cy="366713"/>
          </a:xfrm>
          <a:prstGeom prst="rect">
            <a:avLst/>
          </a:prstGeom>
          <a:noFill/>
          <a:ln w="9525">
            <a:noFill/>
            <a:miter lim="800000"/>
            <a:headEnd/>
            <a:tailEnd/>
          </a:ln>
        </p:spPr>
        <p:txBody>
          <a:bodyPr wrap="none">
            <a:spAutoFit/>
          </a:bodyPr>
          <a:lstStyle/>
          <a:p>
            <a:r>
              <a:rPr lang="en-US">
                <a:latin typeface="Arial Black" pitchFamily="34" charset="0"/>
              </a:rPr>
              <a:t>your signals</a:t>
            </a:r>
          </a:p>
        </p:txBody>
      </p:sp>
      <p:sp>
        <p:nvSpPr>
          <p:cNvPr id="48135" name="Text Box 8"/>
          <p:cNvSpPr txBox="1">
            <a:spLocks noChangeArrowheads="1"/>
          </p:cNvSpPr>
          <p:nvPr/>
        </p:nvSpPr>
        <p:spPr bwMode="auto">
          <a:xfrm>
            <a:off x="5946775" y="1308100"/>
            <a:ext cx="458788" cy="1158875"/>
          </a:xfrm>
          <a:prstGeom prst="rect">
            <a:avLst/>
          </a:prstGeom>
          <a:noFill/>
          <a:ln w="9525">
            <a:noFill/>
            <a:miter lim="800000"/>
            <a:headEnd/>
            <a:tailEnd/>
          </a:ln>
        </p:spPr>
        <p:txBody>
          <a:bodyPr vert="eaVert" wrap="none">
            <a:spAutoFit/>
          </a:bodyPr>
          <a:lstStyle/>
          <a:p>
            <a:r>
              <a:rPr lang="en-US">
                <a:latin typeface="Arial Black" pitchFamily="34" charset="0"/>
              </a:rPr>
              <a:t>your pay</a:t>
            </a:r>
          </a:p>
        </p:txBody>
      </p:sp>
      <p:sp>
        <p:nvSpPr>
          <p:cNvPr id="48136" name="Text Box 9"/>
          <p:cNvSpPr txBox="1">
            <a:spLocks noChangeArrowheads="1"/>
          </p:cNvSpPr>
          <p:nvPr/>
        </p:nvSpPr>
        <p:spPr bwMode="auto">
          <a:xfrm>
            <a:off x="344488" y="6245225"/>
            <a:ext cx="3617912" cy="307975"/>
          </a:xfrm>
          <a:prstGeom prst="rect">
            <a:avLst/>
          </a:prstGeom>
          <a:noFill/>
          <a:ln w="9525">
            <a:noFill/>
            <a:miter lim="800000"/>
            <a:headEnd/>
            <a:tailEnd/>
          </a:ln>
        </p:spPr>
        <p:txBody>
          <a:bodyPr wrap="none">
            <a:spAutoFit/>
          </a:bodyPr>
          <a:lstStyle/>
          <a:p>
            <a:r>
              <a:rPr lang="en-US" sz="1400"/>
              <a:t>2300 hours of experiments with 800 people</a:t>
            </a:r>
          </a:p>
        </p:txBody>
      </p:sp>
      <p:sp>
        <p:nvSpPr>
          <p:cNvPr id="48137" name="Rectangle 10"/>
          <p:cNvSpPr>
            <a:spLocks noChangeArrowheads="1"/>
          </p:cNvSpPr>
          <p:nvPr/>
        </p:nvSpPr>
        <p:spPr bwMode="auto">
          <a:xfrm>
            <a:off x="3055938" y="4945063"/>
            <a:ext cx="2909887" cy="708025"/>
          </a:xfrm>
          <a:prstGeom prst="rect">
            <a:avLst/>
          </a:prstGeom>
          <a:noFill/>
          <a:ln w="9525">
            <a:noFill/>
            <a:miter lim="800000"/>
            <a:headEnd/>
            <a:tailEnd/>
          </a:ln>
        </p:spPr>
        <p:txBody>
          <a:bodyPr>
            <a:spAutoFit/>
          </a:bodyPr>
          <a:lstStyle/>
          <a:p>
            <a:pPr algn="r"/>
            <a:r>
              <a:rPr lang="en-US" sz="2000"/>
              <a:t>Dating signals that  work at 75% accuracy</a:t>
            </a:r>
          </a:p>
        </p:txBody>
      </p:sp>
      <p:sp>
        <p:nvSpPr>
          <p:cNvPr id="48138" name="Rectangle 11"/>
          <p:cNvSpPr>
            <a:spLocks noChangeArrowheads="1"/>
          </p:cNvSpPr>
          <p:nvPr/>
        </p:nvSpPr>
        <p:spPr bwMode="auto">
          <a:xfrm>
            <a:off x="3276600" y="3124200"/>
            <a:ext cx="2895600" cy="1016000"/>
          </a:xfrm>
          <a:prstGeom prst="rect">
            <a:avLst/>
          </a:prstGeom>
          <a:noFill/>
          <a:ln w="9525">
            <a:noFill/>
            <a:miter lim="800000"/>
            <a:headEnd/>
            <a:tailEnd/>
          </a:ln>
        </p:spPr>
        <p:txBody>
          <a:bodyPr>
            <a:spAutoFit/>
          </a:bodyPr>
          <a:lstStyle/>
          <a:p>
            <a:r>
              <a:rPr lang="en-US" sz="2000"/>
              <a:t>Social Signal prevail over business case - </a:t>
            </a:r>
          </a:p>
          <a:p>
            <a:r>
              <a:rPr lang="en-US" sz="2000"/>
              <a:t>86% accuracy</a:t>
            </a:r>
          </a:p>
        </p:txBody>
      </p:sp>
      <p:pic>
        <p:nvPicPr>
          <p:cNvPr id="48139" name="Picture 11"/>
          <p:cNvPicPr>
            <a:picLocks noChangeAspect="1"/>
          </p:cNvPicPr>
          <p:nvPr/>
        </p:nvPicPr>
        <p:blipFill>
          <a:blip r:embed="rId5" cstate="print"/>
          <a:srcRect/>
          <a:stretch>
            <a:fillRect/>
          </a:stretch>
        </p:blipFill>
        <p:spPr bwMode="auto">
          <a:xfrm>
            <a:off x="304800" y="2667000"/>
            <a:ext cx="2836863" cy="187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Box 7"/>
          <p:cNvSpPr txBox="1">
            <a:spLocks noChangeArrowheads="1"/>
          </p:cNvSpPr>
          <p:nvPr/>
        </p:nvSpPr>
        <p:spPr bwMode="auto">
          <a:xfrm>
            <a:off x="427038" y="2305050"/>
            <a:ext cx="3906837" cy="4092575"/>
          </a:xfrm>
          <a:prstGeom prst="rect">
            <a:avLst/>
          </a:prstGeom>
          <a:noFill/>
          <a:ln w="9525">
            <a:noFill/>
            <a:miter lim="800000"/>
            <a:headEnd/>
            <a:tailEnd/>
          </a:ln>
        </p:spPr>
        <p:txBody>
          <a:bodyPr>
            <a:spAutoFit/>
          </a:bodyPr>
          <a:lstStyle/>
          <a:p>
            <a:pPr algn="ctr"/>
            <a:r>
              <a:rPr lang="en-US" sz="2000" b="1">
                <a:solidFill>
                  <a:srgbClr val="E75C01"/>
                </a:solidFill>
              </a:rPr>
              <a:t>Tap into your</a:t>
            </a: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endParaRPr lang="en-US" sz="2000" b="1">
              <a:solidFill>
                <a:srgbClr val="E75C01"/>
              </a:solidFill>
            </a:endParaRPr>
          </a:p>
          <a:p>
            <a:pPr algn="ctr"/>
            <a:r>
              <a:rPr lang="en-US" sz="2000" b="1">
                <a:solidFill>
                  <a:srgbClr val="E75C01"/>
                </a:solidFill>
              </a:rPr>
              <a:t>to build momentum</a:t>
            </a:r>
          </a:p>
          <a:p>
            <a:pPr algn="ctr"/>
            <a:endParaRPr lang="en-US" sz="2000" b="1">
              <a:solidFill>
                <a:srgbClr val="660066"/>
              </a:solidFill>
            </a:endParaRPr>
          </a:p>
        </p:txBody>
      </p:sp>
      <p:pic>
        <p:nvPicPr>
          <p:cNvPr id="49155" name="Picture 4"/>
          <p:cNvPicPr>
            <a:picLocks noChangeAspect="1"/>
          </p:cNvPicPr>
          <p:nvPr/>
        </p:nvPicPr>
        <p:blipFill>
          <a:blip r:embed="rId3" cstate="print"/>
          <a:srcRect/>
          <a:stretch>
            <a:fillRect/>
          </a:stretch>
        </p:blipFill>
        <p:spPr bwMode="auto">
          <a:xfrm>
            <a:off x="4492625" y="573088"/>
            <a:ext cx="4224338" cy="6016625"/>
          </a:xfrm>
          <a:prstGeom prst="rect">
            <a:avLst/>
          </a:prstGeom>
          <a:noFill/>
          <a:ln w="9525">
            <a:noFill/>
            <a:miter lim="800000"/>
            <a:headEnd/>
            <a:tailEnd/>
          </a:ln>
        </p:spPr>
      </p:pic>
      <p:pic>
        <p:nvPicPr>
          <p:cNvPr id="49156" name="Picture 5"/>
          <p:cNvPicPr>
            <a:picLocks noChangeAspect="1"/>
          </p:cNvPicPr>
          <p:nvPr/>
        </p:nvPicPr>
        <p:blipFill>
          <a:blip r:embed="rId4" cstate="print"/>
          <a:srcRect/>
          <a:stretch>
            <a:fillRect/>
          </a:stretch>
        </p:blipFill>
        <p:spPr bwMode="auto">
          <a:xfrm>
            <a:off x="427038" y="4024313"/>
            <a:ext cx="3810000" cy="1981200"/>
          </a:xfrm>
          <a:prstGeom prst="rect">
            <a:avLst/>
          </a:prstGeom>
          <a:noFill/>
          <a:ln w="9525">
            <a:noFill/>
            <a:miter lim="800000"/>
            <a:headEnd/>
            <a:tailEnd/>
          </a:ln>
        </p:spPr>
      </p:pic>
      <p:grpSp>
        <p:nvGrpSpPr>
          <p:cNvPr id="2" name="Group 8"/>
          <p:cNvGrpSpPr>
            <a:grpSpLocks/>
          </p:cNvGrpSpPr>
          <p:nvPr/>
        </p:nvGrpSpPr>
        <p:grpSpPr bwMode="auto">
          <a:xfrm>
            <a:off x="922338" y="527050"/>
            <a:ext cx="6629400" cy="1566863"/>
            <a:chOff x="2374781" y="2329642"/>
            <a:chExt cx="6629575" cy="1566729"/>
          </a:xfrm>
        </p:grpSpPr>
        <p:pic>
          <p:nvPicPr>
            <p:cNvPr id="49158" name="Picture 9"/>
            <p:cNvPicPr>
              <a:picLocks noChangeAspect="1"/>
            </p:cNvPicPr>
            <p:nvPr/>
          </p:nvPicPr>
          <p:blipFill>
            <a:blip r:embed="rId5" cstate="print"/>
            <a:srcRect/>
            <a:stretch>
              <a:fillRect/>
            </a:stretch>
          </p:blipFill>
          <p:spPr bwMode="auto">
            <a:xfrm rot="-345632">
              <a:off x="2374781" y="2329642"/>
              <a:ext cx="3091568" cy="1566729"/>
            </a:xfrm>
            <a:prstGeom prst="rect">
              <a:avLst/>
            </a:prstGeom>
            <a:noFill/>
            <a:ln w="9525">
              <a:noFill/>
              <a:miter lim="800000"/>
              <a:headEnd/>
              <a:tailEnd/>
            </a:ln>
          </p:spPr>
        </p:pic>
        <p:sp>
          <p:nvSpPr>
            <p:cNvPr id="49159" name="TextBox 10"/>
            <p:cNvSpPr txBox="1">
              <a:spLocks noChangeArrowheads="1"/>
            </p:cNvSpPr>
            <p:nvPr/>
          </p:nvSpPr>
          <p:spPr bwMode="auto">
            <a:xfrm rot="-335569">
              <a:off x="5997653" y="2619641"/>
              <a:ext cx="3006703" cy="707886"/>
            </a:xfrm>
            <a:prstGeom prst="rect">
              <a:avLst/>
            </a:prstGeom>
            <a:noFill/>
            <a:ln w="9525">
              <a:noFill/>
              <a:miter lim="800000"/>
              <a:headEnd/>
              <a:tailEnd/>
            </a:ln>
          </p:spPr>
          <p:txBody>
            <a:bodyPr wrap="none">
              <a:spAutoFit/>
            </a:bodyPr>
            <a:lstStyle/>
            <a:p>
              <a:r>
                <a:rPr lang="en-US" sz="4000">
                  <a:solidFill>
                    <a:schemeClr val="bg1"/>
                  </a:solidFill>
                  <a:cs typeface="Arial" pitchFamily="34" charset="0"/>
                </a:rPr>
                <a:t>really matter</a:t>
              </a:r>
            </a:p>
          </p:txBody>
        </p:sp>
      </p:gr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descr="Tie-network.jpg">
            <a:hlinkClick r:id="rId3"/>
          </p:cNvPr>
          <p:cNvPicPr>
            <a:picLocks noChangeAspect="1" noChangeArrowheads="1"/>
          </p:cNvPicPr>
          <p:nvPr/>
        </p:nvPicPr>
        <p:blipFill>
          <a:blip r:embed="rId4" cstate="print"/>
          <a:srcRect/>
          <a:stretch>
            <a:fillRect/>
          </a:stretch>
        </p:blipFill>
        <p:spPr bwMode="auto">
          <a:xfrm>
            <a:off x="1676400" y="1855788"/>
            <a:ext cx="5638800" cy="2917825"/>
          </a:xfrm>
          <a:prstGeom prst="rect">
            <a:avLst/>
          </a:prstGeom>
          <a:noFill/>
          <a:ln w="9525">
            <a:noFill/>
            <a:miter lim="800000"/>
            <a:headEnd/>
            <a:tailEnd/>
          </a:ln>
        </p:spPr>
      </p:pic>
      <p:sp>
        <p:nvSpPr>
          <p:cNvPr id="5" name="Rectangle 4"/>
          <p:cNvSpPr>
            <a:spLocks noGrp="1" noChangeArrowheads="1"/>
          </p:cNvSpPr>
          <p:nvPr/>
        </p:nvSpPr>
        <p:spPr>
          <a:xfrm>
            <a:off x="457200" y="-76200"/>
            <a:ext cx="7993063" cy="914400"/>
          </a:xfrm>
          <a:prstGeom prst="rect">
            <a:avLst/>
          </a:prstGeom>
        </p:spPr>
        <p:txBody>
          <a:bodyPr anchor="b"/>
          <a:lstStyle>
            <a:lvl1pPr algn="l" defTabSz="457200" rtl="0" eaLnBrk="0" fontAlgn="base" hangingPunct="0">
              <a:spcBef>
                <a:spcPct val="0"/>
              </a:spcBef>
              <a:spcAft>
                <a:spcPct val="0"/>
              </a:spcAft>
              <a:defRPr sz="3000" kern="1200" cap="none" spc="60">
                <a:solidFill>
                  <a:srgbClr val="0067AB"/>
                </a:solidFill>
                <a:latin typeface="Arial"/>
                <a:ea typeface="Arial" charset="0"/>
                <a:cs typeface="Arial"/>
              </a:defRPr>
            </a:lvl1pPr>
            <a:lvl2pPr algn="l" defTabSz="457200" rtl="0" eaLnBrk="0" fontAlgn="base" hangingPunct="0">
              <a:spcBef>
                <a:spcPct val="0"/>
              </a:spcBef>
              <a:spcAft>
                <a:spcPct val="0"/>
              </a:spcAft>
              <a:defRPr sz="2800">
                <a:solidFill>
                  <a:schemeClr val="bg1"/>
                </a:solidFill>
                <a:latin typeface="Arial" charset="0"/>
                <a:ea typeface="Arial" charset="0"/>
                <a:cs typeface="Arial" charset="0"/>
              </a:defRPr>
            </a:lvl2pPr>
            <a:lvl3pPr algn="l" defTabSz="457200" rtl="0" eaLnBrk="0" fontAlgn="base" hangingPunct="0">
              <a:spcBef>
                <a:spcPct val="0"/>
              </a:spcBef>
              <a:spcAft>
                <a:spcPct val="0"/>
              </a:spcAft>
              <a:defRPr sz="2800">
                <a:solidFill>
                  <a:schemeClr val="bg1"/>
                </a:solidFill>
                <a:latin typeface="Arial" charset="0"/>
                <a:ea typeface="Arial" charset="0"/>
                <a:cs typeface="Arial" charset="0"/>
              </a:defRPr>
            </a:lvl3pPr>
            <a:lvl4pPr algn="l" defTabSz="457200" rtl="0" eaLnBrk="0" fontAlgn="base" hangingPunct="0">
              <a:spcBef>
                <a:spcPct val="0"/>
              </a:spcBef>
              <a:spcAft>
                <a:spcPct val="0"/>
              </a:spcAft>
              <a:defRPr sz="2800">
                <a:solidFill>
                  <a:schemeClr val="bg1"/>
                </a:solidFill>
                <a:latin typeface="Arial" charset="0"/>
                <a:ea typeface="Arial" charset="0"/>
                <a:cs typeface="Arial" charset="0"/>
              </a:defRPr>
            </a:lvl4pPr>
            <a:lvl5pPr algn="l" defTabSz="457200" rtl="0" eaLnBrk="0" fontAlgn="base" hangingPunct="0">
              <a:spcBef>
                <a:spcPct val="0"/>
              </a:spcBef>
              <a:spcAft>
                <a:spcPct val="0"/>
              </a:spcAft>
              <a:defRPr sz="2800">
                <a:solidFill>
                  <a:schemeClr val="bg1"/>
                </a:solidFill>
                <a:latin typeface="Arial" charset="0"/>
                <a:ea typeface="Arial" charset="0"/>
                <a:cs typeface="Arial" charset="0"/>
              </a:defRPr>
            </a:lvl5pPr>
            <a:lvl6pPr marL="457200" algn="l" defTabSz="457200" rtl="0" fontAlgn="base">
              <a:spcBef>
                <a:spcPct val="0"/>
              </a:spcBef>
              <a:spcAft>
                <a:spcPct val="0"/>
              </a:spcAft>
              <a:defRPr sz="2800">
                <a:solidFill>
                  <a:schemeClr val="bg1"/>
                </a:solidFill>
                <a:latin typeface="Arial" charset="0"/>
                <a:cs typeface="Arial" charset="0"/>
              </a:defRPr>
            </a:lvl6pPr>
            <a:lvl7pPr marL="914400" algn="l" defTabSz="457200" rtl="0" fontAlgn="base">
              <a:spcBef>
                <a:spcPct val="0"/>
              </a:spcBef>
              <a:spcAft>
                <a:spcPct val="0"/>
              </a:spcAft>
              <a:defRPr sz="2800">
                <a:solidFill>
                  <a:schemeClr val="bg1"/>
                </a:solidFill>
                <a:latin typeface="Arial" charset="0"/>
                <a:cs typeface="Arial" charset="0"/>
              </a:defRPr>
            </a:lvl7pPr>
            <a:lvl8pPr marL="1371600" algn="l" defTabSz="457200" rtl="0" fontAlgn="base">
              <a:spcBef>
                <a:spcPct val="0"/>
              </a:spcBef>
              <a:spcAft>
                <a:spcPct val="0"/>
              </a:spcAft>
              <a:defRPr sz="2800">
                <a:solidFill>
                  <a:schemeClr val="bg1"/>
                </a:solidFill>
                <a:latin typeface="Arial" charset="0"/>
                <a:cs typeface="Arial" charset="0"/>
              </a:defRPr>
            </a:lvl8pPr>
            <a:lvl9pPr marL="1828800" algn="l" defTabSz="457200" rtl="0" fontAlgn="base">
              <a:spcBef>
                <a:spcPct val="0"/>
              </a:spcBef>
              <a:spcAft>
                <a:spcPct val="0"/>
              </a:spcAft>
              <a:defRPr sz="2800">
                <a:solidFill>
                  <a:schemeClr val="bg1"/>
                </a:solidFill>
                <a:latin typeface="Arial" charset="0"/>
                <a:cs typeface="Arial" charset="0"/>
              </a:defRPr>
            </a:lvl9pPr>
          </a:lstStyle>
          <a:p>
            <a:pPr>
              <a:defRPr/>
            </a:pPr>
            <a:r>
              <a:rPr lang="en-US" sz="3200" dirty="0" smtClean="0">
                <a:solidFill>
                  <a:schemeClr val="tx1"/>
                </a:solidFill>
              </a:rPr>
              <a:t>Your strong ties provide </a:t>
            </a:r>
            <a:r>
              <a:rPr lang="en-US" sz="3200" u="sng" dirty="0" smtClean="0">
                <a:solidFill>
                  <a:schemeClr val="tx1"/>
                </a:solidFill>
              </a:rPr>
              <a:t>cohesion; </a:t>
            </a:r>
          </a:p>
        </p:txBody>
      </p:sp>
      <p:sp>
        <p:nvSpPr>
          <p:cNvPr id="6" name="Rectangle 5"/>
          <p:cNvSpPr>
            <a:spLocks noGrp="1" noChangeArrowheads="1"/>
          </p:cNvSpPr>
          <p:nvPr/>
        </p:nvSpPr>
        <p:spPr>
          <a:xfrm>
            <a:off x="-457200" y="5334000"/>
            <a:ext cx="7993063" cy="914400"/>
          </a:xfrm>
          <a:prstGeom prst="rect">
            <a:avLst/>
          </a:prstGeom>
        </p:spPr>
        <p:txBody>
          <a:bodyPr anchor="b"/>
          <a:lstStyle>
            <a:lvl1pPr algn="l" defTabSz="457200" rtl="0" eaLnBrk="0" fontAlgn="base" hangingPunct="0">
              <a:spcBef>
                <a:spcPct val="0"/>
              </a:spcBef>
              <a:spcAft>
                <a:spcPct val="0"/>
              </a:spcAft>
              <a:defRPr sz="3000" kern="1200" cap="none" spc="60">
                <a:solidFill>
                  <a:srgbClr val="0067AB"/>
                </a:solidFill>
                <a:latin typeface="Arial"/>
                <a:ea typeface="Arial" charset="0"/>
                <a:cs typeface="Arial"/>
              </a:defRPr>
            </a:lvl1pPr>
            <a:lvl2pPr algn="l" defTabSz="457200" rtl="0" eaLnBrk="0" fontAlgn="base" hangingPunct="0">
              <a:spcBef>
                <a:spcPct val="0"/>
              </a:spcBef>
              <a:spcAft>
                <a:spcPct val="0"/>
              </a:spcAft>
              <a:defRPr sz="2800">
                <a:solidFill>
                  <a:schemeClr val="bg1"/>
                </a:solidFill>
                <a:latin typeface="Arial" charset="0"/>
                <a:ea typeface="Arial" charset="0"/>
                <a:cs typeface="Arial" charset="0"/>
              </a:defRPr>
            </a:lvl2pPr>
            <a:lvl3pPr algn="l" defTabSz="457200" rtl="0" eaLnBrk="0" fontAlgn="base" hangingPunct="0">
              <a:spcBef>
                <a:spcPct val="0"/>
              </a:spcBef>
              <a:spcAft>
                <a:spcPct val="0"/>
              </a:spcAft>
              <a:defRPr sz="2800">
                <a:solidFill>
                  <a:schemeClr val="bg1"/>
                </a:solidFill>
                <a:latin typeface="Arial" charset="0"/>
                <a:ea typeface="Arial" charset="0"/>
                <a:cs typeface="Arial" charset="0"/>
              </a:defRPr>
            </a:lvl3pPr>
            <a:lvl4pPr algn="l" defTabSz="457200" rtl="0" eaLnBrk="0" fontAlgn="base" hangingPunct="0">
              <a:spcBef>
                <a:spcPct val="0"/>
              </a:spcBef>
              <a:spcAft>
                <a:spcPct val="0"/>
              </a:spcAft>
              <a:defRPr sz="2800">
                <a:solidFill>
                  <a:schemeClr val="bg1"/>
                </a:solidFill>
                <a:latin typeface="Arial" charset="0"/>
                <a:ea typeface="Arial" charset="0"/>
                <a:cs typeface="Arial" charset="0"/>
              </a:defRPr>
            </a:lvl4pPr>
            <a:lvl5pPr algn="l" defTabSz="457200" rtl="0" eaLnBrk="0" fontAlgn="base" hangingPunct="0">
              <a:spcBef>
                <a:spcPct val="0"/>
              </a:spcBef>
              <a:spcAft>
                <a:spcPct val="0"/>
              </a:spcAft>
              <a:defRPr sz="2800">
                <a:solidFill>
                  <a:schemeClr val="bg1"/>
                </a:solidFill>
                <a:latin typeface="Arial" charset="0"/>
                <a:ea typeface="Arial" charset="0"/>
                <a:cs typeface="Arial" charset="0"/>
              </a:defRPr>
            </a:lvl5pPr>
            <a:lvl6pPr marL="457200" algn="l" defTabSz="457200" rtl="0" fontAlgn="base">
              <a:spcBef>
                <a:spcPct val="0"/>
              </a:spcBef>
              <a:spcAft>
                <a:spcPct val="0"/>
              </a:spcAft>
              <a:defRPr sz="2800">
                <a:solidFill>
                  <a:schemeClr val="bg1"/>
                </a:solidFill>
                <a:latin typeface="Arial" charset="0"/>
                <a:cs typeface="Arial" charset="0"/>
              </a:defRPr>
            </a:lvl6pPr>
            <a:lvl7pPr marL="914400" algn="l" defTabSz="457200" rtl="0" fontAlgn="base">
              <a:spcBef>
                <a:spcPct val="0"/>
              </a:spcBef>
              <a:spcAft>
                <a:spcPct val="0"/>
              </a:spcAft>
              <a:defRPr sz="2800">
                <a:solidFill>
                  <a:schemeClr val="bg1"/>
                </a:solidFill>
                <a:latin typeface="Arial" charset="0"/>
                <a:cs typeface="Arial" charset="0"/>
              </a:defRPr>
            </a:lvl7pPr>
            <a:lvl8pPr marL="1371600" algn="l" defTabSz="457200" rtl="0" fontAlgn="base">
              <a:spcBef>
                <a:spcPct val="0"/>
              </a:spcBef>
              <a:spcAft>
                <a:spcPct val="0"/>
              </a:spcAft>
              <a:defRPr sz="2800">
                <a:solidFill>
                  <a:schemeClr val="bg1"/>
                </a:solidFill>
                <a:latin typeface="Arial" charset="0"/>
                <a:cs typeface="Arial" charset="0"/>
              </a:defRPr>
            </a:lvl8pPr>
            <a:lvl9pPr marL="1828800" algn="l" defTabSz="457200" rtl="0" fontAlgn="base">
              <a:spcBef>
                <a:spcPct val="0"/>
              </a:spcBef>
              <a:spcAft>
                <a:spcPct val="0"/>
              </a:spcAft>
              <a:defRPr sz="2800">
                <a:solidFill>
                  <a:schemeClr val="bg1"/>
                </a:solidFill>
                <a:latin typeface="Arial" charset="0"/>
                <a:cs typeface="Arial" charset="0"/>
              </a:defRPr>
            </a:lvl9pPr>
          </a:lstStyle>
          <a:p>
            <a:pPr algn="r">
              <a:defRPr/>
            </a:pPr>
            <a:r>
              <a:rPr lang="en-US" sz="3200" dirty="0" smtClean="0">
                <a:solidFill>
                  <a:schemeClr val="tx1"/>
                </a:solidFill>
              </a:rPr>
              <a:t>Your weak ties provide </a:t>
            </a:r>
            <a:r>
              <a:rPr lang="en-US" sz="3200" u="sng" dirty="0" smtClean="0">
                <a:solidFill>
                  <a:schemeClr val="tx1"/>
                </a:solidFill>
              </a:rPr>
              <a:t>richness</a:t>
            </a:r>
            <a:r>
              <a:rPr lang="en-US" sz="3200" u="sng" dirty="0" smtClean="0">
                <a:solidFill>
                  <a:schemeClr val="tx1"/>
                </a:solidFill>
              </a:rPr>
              <a:t>;</a:t>
            </a:r>
            <a:r>
              <a:rPr lang="en-US" sz="3200" dirty="0" smtClean="0">
                <a:solidFill>
                  <a:schemeClr val="tx1"/>
                </a:solidFill>
              </a:rPr>
              <a:t> </a:t>
            </a:r>
            <a:endParaRPr lang="en-US" sz="3200" dirty="0" smtClean="0">
              <a:solidFill>
                <a:schemeClr val="tx1"/>
              </a:solidFill>
            </a:endParaRPr>
          </a:p>
          <a:p>
            <a:pPr algn="r">
              <a:defRPr/>
            </a:pPr>
            <a:r>
              <a:rPr lang="en-US" sz="3200" dirty="0" smtClean="0">
                <a:solidFill>
                  <a:schemeClr val="tx1"/>
                </a:solidFill>
              </a:rPr>
              <a:t>creating </a:t>
            </a:r>
            <a:r>
              <a:rPr lang="en-US" sz="3200" dirty="0" smtClean="0">
                <a:solidFill>
                  <a:schemeClr val="tx1"/>
                </a:solidFill>
              </a:rPr>
              <a:t>insights  </a:t>
            </a:r>
            <a:endParaRPr lang="en-US" sz="2800" dirty="0" smtClean="0">
              <a:solidFill>
                <a:schemeClr val="tx1"/>
              </a:solidFill>
            </a:endParaRPr>
          </a:p>
          <a:p>
            <a:pPr algn="r">
              <a:defRPr/>
            </a:pPr>
            <a:endParaRPr lang="en-US" sz="3200" u="sng" dirty="0" smtClean="0">
              <a:solidFill>
                <a:schemeClr val="tx1"/>
              </a:solidFill>
            </a:endParaRPr>
          </a:p>
        </p:txBody>
      </p:sp>
      <p:sp>
        <p:nvSpPr>
          <p:cNvPr id="7" name="Rectangle 6"/>
          <p:cNvSpPr>
            <a:spLocks noGrp="1" noChangeArrowheads="1"/>
          </p:cNvSpPr>
          <p:nvPr/>
        </p:nvSpPr>
        <p:spPr>
          <a:xfrm>
            <a:off x="4572000" y="990600"/>
            <a:ext cx="3649663" cy="533400"/>
          </a:xfrm>
          <a:prstGeom prst="rect">
            <a:avLst/>
          </a:prstGeom>
        </p:spPr>
        <p:txBody>
          <a:bodyPr anchor="b"/>
          <a:lstStyle>
            <a:lvl1pPr algn="l" defTabSz="457200" rtl="0" eaLnBrk="0" fontAlgn="base" hangingPunct="0">
              <a:spcBef>
                <a:spcPct val="0"/>
              </a:spcBef>
              <a:spcAft>
                <a:spcPct val="0"/>
              </a:spcAft>
              <a:defRPr sz="3000" kern="1200" cap="none" spc="60">
                <a:solidFill>
                  <a:srgbClr val="0067AB"/>
                </a:solidFill>
                <a:latin typeface="Arial"/>
                <a:ea typeface="Arial" charset="0"/>
                <a:cs typeface="Arial"/>
              </a:defRPr>
            </a:lvl1pPr>
            <a:lvl2pPr algn="l" defTabSz="457200" rtl="0" eaLnBrk="0" fontAlgn="base" hangingPunct="0">
              <a:spcBef>
                <a:spcPct val="0"/>
              </a:spcBef>
              <a:spcAft>
                <a:spcPct val="0"/>
              </a:spcAft>
              <a:defRPr sz="2800">
                <a:solidFill>
                  <a:schemeClr val="bg1"/>
                </a:solidFill>
                <a:latin typeface="Arial" charset="0"/>
                <a:ea typeface="Arial" charset="0"/>
                <a:cs typeface="Arial" charset="0"/>
              </a:defRPr>
            </a:lvl2pPr>
            <a:lvl3pPr algn="l" defTabSz="457200" rtl="0" eaLnBrk="0" fontAlgn="base" hangingPunct="0">
              <a:spcBef>
                <a:spcPct val="0"/>
              </a:spcBef>
              <a:spcAft>
                <a:spcPct val="0"/>
              </a:spcAft>
              <a:defRPr sz="2800">
                <a:solidFill>
                  <a:schemeClr val="bg1"/>
                </a:solidFill>
                <a:latin typeface="Arial" charset="0"/>
                <a:ea typeface="Arial" charset="0"/>
                <a:cs typeface="Arial" charset="0"/>
              </a:defRPr>
            </a:lvl3pPr>
            <a:lvl4pPr algn="l" defTabSz="457200" rtl="0" eaLnBrk="0" fontAlgn="base" hangingPunct="0">
              <a:spcBef>
                <a:spcPct val="0"/>
              </a:spcBef>
              <a:spcAft>
                <a:spcPct val="0"/>
              </a:spcAft>
              <a:defRPr sz="2800">
                <a:solidFill>
                  <a:schemeClr val="bg1"/>
                </a:solidFill>
                <a:latin typeface="Arial" charset="0"/>
                <a:ea typeface="Arial" charset="0"/>
                <a:cs typeface="Arial" charset="0"/>
              </a:defRPr>
            </a:lvl4pPr>
            <a:lvl5pPr algn="l" defTabSz="457200" rtl="0" eaLnBrk="0" fontAlgn="base" hangingPunct="0">
              <a:spcBef>
                <a:spcPct val="0"/>
              </a:spcBef>
              <a:spcAft>
                <a:spcPct val="0"/>
              </a:spcAft>
              <a:defRPr sz="2800">
                <a:solidFill>
                  <a:schemeClr val="bg1"/>
                </a:solidFill>
                <a:latin typeface="Arial" charset="0"/>
                <a:ea typeface="Arial" charset="0"/>
                <a:cs typeface="Arial" charset="0"/>
              </a:defRPr>
            </a:lvl5pPr>
            <a:lvl6pPr marL="457200" algn="l" defTabSz="457200" rtl="0" fontAlgn="base">
              <a:spcBef>
                <a:spcPct val="0"/>
              </a:spcBef>
              <a:spcAft>
                <a:spcPct val="0"/>
              </a:spcAft>
              <a:defRPr sz="2800">
                <a:solidFill>
                  <a:schemeClr val="bg1"/>
                </a:solidFill>
                <a:latin typeface="Arial" charset="0"/>
                <a:cs typeface="Arial" charset="0"/>
              </a:defRPr>
            </a:lvl6pPr>
            <a:lvl7pPr marL="914400" algn="l" defTabSz="457200" rtl="0" fontAlgn="base">
              <a:spcBef>
                <a:spcPct val="0"/>
              </a:spcBef>
              <a:spcAft>
                <a:spcPct val="0"/>
              </a:spcAft>
              <a:defRPr sz="2800">
                <a:solidFill>
                  <a:schemeClr val="bg1"/>
                </a:solidFill>
                <a:latin typeface="Arial" charset="0"/>
                <a:cs typeface="Arial" charset="0"/>
              </a:defRPr>
            </a:lvl7pPr>
            <a:lvl8pPr marL="1371600" algn="l" defTabSz="457200" rtl="0" fontAlgn="base">
              <a:spcBef>
                <a:spcPct val="0"/>
              </a:spcBef>
              <a:spcAft>
                <a:spcPct val="0"/>
              </a:spcAft>
              <a:defRPr sz="2800">
                <a:solidFill>
                  <a:schemeClr val="bg1"/>
                </a:solidFill>
                <a:latin typeface="Arial" charset="0"/>
                <a:cs typeface="Arial" charset="0"/>
              </a:defRPr>
            </a:lvl8pPr>
            <a:lvl9pPr marL="1828800" algn="l" defTabSz="457200" rtl="0" fontAlgn="base">
              <a:spcBef>
                <a:spcPct val="0"/>
              </a:spcBef>
              <a:spcAft>
                <a:spcPct val="0"/>
              </a:spcAft>
              <a:defRPr sz="2800">
                <a:solidFill>
                  <a:schemeClr val="bg1"/>
                </a:solidFill>
                <a:latin typeface="Arial" charset="0"/>
                <a:cs typeface="Arial" charset="0"/>
              </a:defRPr>
            </a:lvl9pPr>
          </a:lstStyle>
          <a:p>
            <a:pPr>
              <a:defRPr/>
            </a:pPr>
            <a:r>
              <a:rPr lang="en-US" sz="3200" dirty="0" smtClean="0">
                <a:solidFill>
                  <a:schemeClr val="tx1"/>
                </a:solidFill>
              </a:rPr>
              <a:t>driving influence</a:t>
            </a:r>
            <a:endParaRPr lang="en-US" sz="2800" dirty="0">
              <a:solidFill>
                <a:schemeClr val="tx1"/>
              </a:solidFill>
            </a:endParaRPr>
          </a:p>
        </p:txBody>
      </p:sp>
      <p:sp>
        <p:nvSpPr>
          <p:cNvPr id="8" name="Rectangle 7"/>
          <p:cNvSpPr>
            <a:spLocks noGrp="1" noChangeArrowheads="1"/>
          </p:cNvSpPr>
          <p:nvPr/>
        </p:nvSpPr>
        <p:spPr>
          <a:xfrm>
            <a:off x="685800" y="4876800"/>
            <a:ext cx="7508875" cy="1143000"/>
          </a:xfrm>
          <a:prstGeom prst="rect">
            <a:avLst/>
          </a:prstGeom>
        </p:spPr>
        <p:txBody>
          <a:bodyPr anchor="b"/>
          <a:lstStyle>
            <a:lvl1pPr algn="l" defTabSz="457200" rtl="0" eaLnBrk="0" fontAlgn="base" hangingPunct="0">
              <a:spcBef>
                <a:spcPct val="0"/>
              </a:spcBef>
              <a:spcAft>
                <a:spcPct val="0"/>
              </a:spcAft>
              <a:defRPr sz="3000" kern="1200" cap="none" spc="60">
                <a:solidFill>
                  <a:srgbClr val="0067AB"/>
                </a:solidFill>
                <a:latin typeface="Arial"/>
                <a:ea typeface="Arial" charset="0"/>
                <a:cs typeface="Arial"/>
              </a:defRPr>
            </a:lvl1pPr>
            <a:lvl2pPr algn="l" defTabSz="457200" rtl="0" eaLnBrk="0" fontAlgn="base" hangingPunct="0">
              <a:spcBef>
                <a:spcPct val="0"/>
              </a:spcBef>
              <a:spcAft>
                <a:spcPct val="0"/>
              </a:spcAft>
              <a:defRPr sz="2800">
                <a:solidFill>
                  <a:schemeClr val="bg1"/>
                </a:solidFill>
                <a:latin typeface="Arial" charset="0"/>
                <a:ea typeface="Arial" charset="0"/>
                <a:cs typeface="Arial" charset="0"/>
              </a:defRPr>
            </a:lvl2pPr>
            <a:lvl3pPr algn="l" defTabSz="457200" rtl="0" eaLnBrk="0" fontAlgn="base" hangingPunct="0">
              <a:spcBef>
                <a:spcPct val="0"/>
              </a:spcBef>
              <a:spcAft>
                <a:spcPct val="0"/>
              </a:spcAft>
              <a:defRPr sz="2800">
                <a:solidFill>
                  <a:schemeClr val="bg1"/>
                </a:solidFill>
                <a:latin typeface="Arial" charset="0"/>
                <a:ea typeface="Arial" charset="0"/>
                <a:cs typeface="Arial" charset="0"/>
              </a:defRPr>
            </a:lvl3pPr>
            <a:lvl4pPr algn="l" defTabSz="457200" rtl="0" eaLnBrk="0" fontAlgn="base" hangingPunct="0">
              <a:spcBef>
                <a:spcPct val="0"/>
              </a:spcBef>
              <a:spcAft>
                <a:spcPct val="0"/>
              </a:spcAft>
              <a:defRPr sz="2800">
                <a:solidFill>
                  <a:schemeClr val="bg1"/>
                </a:solidFill>
                <a:latin typeface="Arial" charset="0"/>
                <a:ea typeface="Arial" charset="0"/>
                <a:cs typeface="Arial" charset="0"/>
              </a:defRPr>
            </a:lvl4pPr>
            <a:lvl5pPr algn="l" defTabSz="457200" rtl="0" eaLnBrk="0" fontAlgn="base" hangingPunct="0">
              <a:spcBef>
                <a:spcPct val="0"/>
              </a:spcBef>
              <a:spcAft>
                <a:spcPct val="0"/>
              </a:spcAft>
              <a:defRPr sz="2800">
                <a:solidFill>
                  <a:schemeClr val="bg1"/>
                </a:solidFill>
                <a:latin typeface="Arial" charset="0"/>
                <a:ea typeface="Arial" charset="0"/>
                <a:cs typeface="Arial" charset="0"/>
              </a:defRPr>
            </a:lvl5pPr>
            <a:lvl6pPr marL="457200" algn="l" defTabSz="457200" rtl="0" fontAlgn="base">
              <a:spcBef>
                <a:spcPct val="0"/>
              </a:spcBef>
              <a:spcAft>
                <a:spcPct val="0"/>
              </a:spcAft>
              <a:defRPr sz="2800">
                <a:solidFill>
                  <a:schemeClr val="bg1"/>
                </a:solidFill>
                <a:latin typeface="Arial" charset="0"/>
                <a:cs typeface="Arial" charset="0"/>
              </a:defRPr>
            </a:lvl6pPr>
            <a:lvl7pPr marL="914400" algn="l" defTabSz="457200" rtl="0" fontAlgn="base">
              <a:spcBef>
                <a:spcPct val="0"/>
              </a:spcBef>
              <a:spcAft>
                <a:spcPct val="0"/>
              </a:spcAft>
              <a:defRPr sz="2800">
                <a:solidFill>
                  <a:schemeClr val="bg1"/>
                </a:solidFill>
                <a:latin typeface="Arial" charset="0"/>
                <a:cs typeface="Arial" charset="0"/>
              </a:defRPr>
            </a:lvl7pPr>
            <a:lvl8pPr marL="1371600" algn="l" defTabSz="457200" rtl="0" fontAlgn="base">
              <a:spcBef>
                <a:spcPct val="0"/>
              </a:spcBef>
              <a:spcAft>
                <a:spcPct val="0"/>
              </a:spcAft>
              <a:defRPr sz="2800">
                <a:solidFill>
                  <a:schemeClr val="bg1"/>
                </a:solidFill>
                <a:latin typeface="Arial" charset="0"/>
                <a:cs typeface="Arial" charset="0"/>
              </a:defRPr>
            </a:lvl8pPr>
            <a:lvl9pPr marL="1828800" algn="l" defTabSz="457200" rtl="0" fontAlgn="base">
              <a:spcBef>
                <a:spcPct val="0"/>
              </a:spcBef>
              <a:spcAft>
                <a:spcPct val="0"/>
              </a:spcAft>
              <a:defRPr sz="2800">
                <a:solidFill>
                  <a:schemeClr val="bg1"/>
                </a:solidFill>
                <a:latin typeface="Arial" charset="0"/>
                <a:cs typeface="Arial" charset="0"/>
              </a:defRPr>
            </a:lvl9pPr>
          </a:lstStyle>
          <a:p>
            <a:pPr algn="r">
              <a:defRPr/>
            </a:pP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39750" y="123825"/>
            <a:ext cx="7993063" cy="914400"/>
          </a:xfrm>
        </p:spPr>
        <p:txBody>
          <a:bodyPr/>
          <a:lstStyle/>
          <a:p>
            <a:pPr eaLnBrk="1" hangingPunct="1"/>
            <a:r>
              <a:rPr lang="en-US" b="1" smtClean="0"/>
              <a:t>D</a:t>
            </a:r>
            <a:r>
              <a:rPr lang="en-US" sz="3200" b="1" smtClean="0"/>
              <a:t>iscovery vs. </a:t>
            </a:r>
            <a:r>
              <a:rPr lang="en-US" b="1" smtClean="0"/>
              <a:t>I</a:t>
            </a:r>
            <a:r>
              <a:rPr lang="en-US" sz="3200" b="1" smtClean="0"/>
              <a:t>nfluence</a:t>
            </a:r>
            <a:endParaRPr lang="en-US" sz="2800" b="1" smtClean="0"/>
          </a:p>
        </p:txBody>
      </p:sp>
      <p:pic>
        <p:nvPicPr>
          <p:cNvPr id="51203" name="Picture 3" descr="PersonalNetwork"/>
          <p:cNvPicPr>
            <a:picLocks noChangeAspect="1" noChangeArrowheads="1"/>
          </p:cNvPicPr>
          <p:nvPr/>
        </p:nvPicPr>
        <p:blipFill>
          <a:blip r:embed="rId3" cstate="print"/>
          <a:srcRect/>
          <a:stretch>
            <a:fillRect/>
          </a:stretch>
        </p:blipFill>
        <p:spPr bwMode="auto">
          <a:xfrm>
            <a:off x="5638800" y="1828800"/>
            <a:ext cx="2894013" cy="3384550"/>
          </a:xfrm>
          <a:prstGeom prst="rect">
            <a:avLst/>
          </a:prstGeom>
          <a:noFill/>
          <a:ln w="9525">
            <a:noFill/>
            <a:miter lim="800000"/>
            <a:headEnd/>
            <a:tailEnd/>
          </a:ln>
        </p:spPr>
      </p:pic>
      <p:sp>
        <p:nvSpPr>
          <p:cNvPr id="51204" name="Rectangle 4"/>
          <p:cNvSpPr>
            <a:spLocks noChangeArrowheads="1"/>
          </p:cNvSpPr>
          <p:nvPr/>
        </p:nvSpPr>
        <p:spPr bwMode="auto">
          <a:xfrm>
            <a:off x="304800" y="2057400"/>
            <a:ext cx="5905500" cy="3786188"/>
          </a:xfrm>
          <a:prstGeom prst="rect">
            <a:avLst/>
          </a:prstGeom>
          <a:noFill/>
          <a:ln w="9525">
            <a:noFill/>
            <a:miter lim="800000"/>
            <a:headEnd/>
            <a:tailEnd/>
          </a:ln>
        </p:spPr>
        <p:txBody>
          <a:bodyPr>
            <a:spAutoFit/>
          </a:bodyPr>
          <a:lstStyle/>
          <a:p>
            <a:r>
              <a:rPr lang="en-US" sz="2000" b="1"/>
              <a:t>Loose</a:t>
            </a:r>
            <a:r>
              <a:rPr lang="en-US" sz="2000"/>
              <a:t> networks (weak ties) help discovery</a:t>
            </a:r>
          </a:p>
          <a:p>
            <a:r>
              <a:rPr lang="en-US" sz="2000"/>
              <a:t> </a:t>
            </a:r>
          </a:p>
          <a:p>
            <a:r>
              <a:rPr lang="en-US" sz="2000"/>
              <a:t>        produce </a:t>
            </a:r>
            <a:r>
              <a:rPr lang="en-US" sz="2800"/>
              <a:t>25% </a:t>
            </a:r>
            <a:r>
              <a:rPr lang="en-US" sz="2000"/>
              <a:t>more insights</a:t>
            </a:r>
          </a:p>
          <a:p>
            <a:endParaRPr lang="en-US" sz="2000"/>
          </a:p>
          <a:p>
            <a:endParaRPr lang="en-US" sz="2000"/>
          </a:p>
          <a:p>
            <a:r>
              <a:rPr lang="en-US" sz="2000" b="1"/>
              <a:t>Cohesive </a:t>
            </a:r>
            <a:r>
              <a:rPr lang="en-US" sz="2000"/>
              <a:t>networks help influence change</a:t>
            </a:r>
          </a:p>
          <a:p>
            <a:r>
              <a:rPr lang="en-US" sz="2000"/>
              <a:t>              </a:t>
            </a:r>
          </a:p>
          <a:p>
            <a:r>
              <a:rPr lang="en-US" sz="2000"/>
              <a:t>        improves productivity by up to  </a:t>
            </a:r>
            <a:r>
              <a:rPr lang="en-US" sz="2800"/>
              <a:t>30%</a:t>
            </a:r>
            <a:endParaRPr lang="en-US" sz="3200"/>
          </a:p>
          <a:p>
            <a:r>
              <a:rPr lang="en-US" sz="3200"/>
              <a:t> </a:t>
            </a:r>
          </a:p>
          <a:p>
            <a:endParaRPr lang="en-US" sz="3200"/>
          </a:p>
        </p:txBody>
      </p:sp>
      <p:sp>
        <p:nvSpPr>
          <p:cNvPr id="51205" name="Text Box 5"/>
          <p:cNvSpPr txBox="1">
            <a:spLocks noChangeArrowheads="1"/>
          </p:cNvSpPr>
          <p:nvPr/>
        </p:nvSpPr>
        <p:spPr bwMode="auto">
          <a:xfrm>
            <a:off x="5967413" y="5673725"/>
            <a:ext cx="2584450" cy="261938"/>
          </a:xfrm>
          <a:prstGeom prst="rect">
            <a:avLst/>
          </a:prstGeom>
          <a:noFill/>
          <a:ln w="9525">
            <a:noFill/>
            <a:miter lim="800000"/>
            <a:headEnd/>
            <a:tailEnd/>
          </a:ln>
        </p:spPr>
        <p:txBody>
          <a:bodyPr wrap="none">
            <a:spAutoFit/>
          </a:bodyPr>
          <a:lstStyle/>
          <a:p>
            <a:r>
              <a:rPr lang="en-US" sz="1100"/>
              <a:t>(Wu,Waber,Aral,Brinjolfsson,Pentland)</a:t>
            </a:r>
          </a:p>
        </p:txBody>
      </p:sp>
      <p:sp>
        <p:nvSpPr>
          <p:cNvPr id="51206" name="AutoShape 6"/>
          <p:cNvSpPr>
            <a:spLocks noChangeArrowheads="1"/>
          </p:cNvSpPr>
          <p:nvPr/>
        </p:nvSpPr>
        <p:spPr bwMode="auto">
          <a:xfrm>
            <a:off x="425450" y="2849563"/>
            <a:ext cx="381000" cy="257175"/>
          </a:xfrm>
          <a:prstGeom prst="notchedRightArrow">
            <a:avLst>
              <a:gd name="adj1" fmla="val 50000"/>
              <a:gd name="adj2" fmla="val 37037"/>
            </a:avLst>
          </a:prstGeom>
          <a:solidFill>
            <a:schemeClr val="accent2"/>
          </a:solidFill>
          <a:ln w="9525">
            <a:solidFill>
              <a:schemeClr val="tx1"/>
            </a:solidFill>
            <a:miter lim="800000"/>
            <a:headEnd/>
            <a:tailEnd/>
          </a:ln>
        </p:spPr>
        <p:txBody>
          <a:bodyPr wrap="none" anchor="ctr"/>
          <a:lstStyle/>
          <a:p>
            <a:endParaRPr lang="en-US"/>
          </a:p>
        </p:txBody>
      </p:sp>
      <p:sp>
        <p:nvSpPr>
          <p:cNvPr id="51207" name="AutoShape 7"/>
          <p:cNvSpPr>
            <a:spLocks noChangeArrowheads="1"/>
          </p:cNvSpPr>
          <p:nvPr/>
        </p:nvSpPr>
        <p:spPr bwMode="auto">
          <a:xfrm>
            <a:off x="425450" y="4467225"/>
            <a:ext cx="381000" cy="257175"/>
          </a:xfrm>
          <a:prstGeom prst="notchedRightArrow">
            <a:avLst>
              <a:gd name="adj1" fmla="val 50000"/>
              <a:gd name="adj2" fmla="val 37037"/>
            </a:avLst>
          </a:prstGeom>
          <a:solidFill>
            <a:schemeClr val="accent2"/>
          </a:solidFill>
          <a:ln w="9525">
            <a:solidFill>
              <a:schemeClr val="tx1"/>
            </a:solidFill>
            <a:miter lim="800000"/>
            <a:headEnd/>
            <a:tailEnd/>
          </a:ln>
        </p:spPr>
        <p:txBody>
          <a:bodyPr wrap="none" anchor="ctr"/>
          <a:lstStyle/>
          <a:p>
            <a:endParaRPr lang="en-US"/>
          </a:p>
        </p:txBody>
      </p:sp>
      <p:sp>
        <p:nvSpPr>
          <p:cNvPr id="51208" name="Text Box 8"/>
          <p:cNvSpPr txBox="1">
            <a:spLocks noChangeArrowheads="1"/>
          </p:cNvSpPr>
          <p:nvPr/>
        </p:nvSpPr>
        <p:spPr bwMode="auto">
          <a:xfrm>
            <a:off x="5503863" y="5365750"/>
            <a:ext cx="3054350" cy="307975"/>
          </a:xfrm>
          <a:prstGeom prst="rect">
            <a:avLst/>
          </a:prstGeom>
          <a:noFill/>
          <a:ln w="9525">
            <a:noFill/>
            <a:miter lim="800000"/>
            <a:headEnd/>
            <a:tailEnd/>
          </a:ln>
        </p:spPr>
        <p:txBody>
          <a:bodyPr wrap="none">
            <a:spAutoFit/>
          </a:bodyPr>
          <a:lstStyle/>
          <a:p>
            <a:r>
              <a:rPr lang="en-US" sz="1400">
                <a:latin typeface="Verdana" pitchFamily="34" charset="0"/>
              </a:rPr>
              <a:t>Best Research Paper, ICIS 2008</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extBox 4"/>
          <p:cNvSpPr txBox="1">
            <a:spLocks noChangeArrowheads="1"/>
          </p:cNvSpPr>
          <p:nvPr/>
        </p:nvSpPr>
        <p:spPr bwMode="auto">
          <a:xfrm>
            <a:off x="6007100" y="2473325"/>
            <a:ext cx="2554288" cy="2862263"/>
          </a:xfrm>
          <a:prstGeom prst="rect">
            <a:avLst/>
          </a:prstGeom>
          <a:noFill/>
          <a:ln w="9525">
            <a:noFill/>
            <a:miter lim="800000"/>
            <a:headEnd/>
            <a:tailEnd/>
          </a:ln>
        </p:spPr>
        <p:txBody>
          <a:bodyPr>
            <a:spAutoFit/>
          </a:bodyPr>
          <a:lstStyle/>
          <a:p>
            <a:pPr algn="ctr"/>
            <a:r>
              <a:rPr lang="en-US" sz="2000" b="1"/>
              <a:t>Concentrate your Powers and Efforts</a:t>
            </a:r>
          </a:p>
          <a:p>
            <a:pPr algn="ctr"/>
            <a:endParaRPr lang="en-US" sz="2000" b="1"/>
          </a:p>
          <a:p>
            <a:pPr algn="ctr"/>
            <a:endParaRPr lang="en-US" sz="2000" b="1"/>
          </a:p>
          <a:p>
            <a:pPr algn="ctr"/>
            <a:endParaRPr lang="en-US" sz="2000" b="1"/>
          </a:p>
          <a:p>
            <a:pPr algn="ctr"/>
            <a:r>
              <a:rPr lang="en-US" sz="2000" b="1"/>
              <a:t>Change spreads in cluster not through hierarchies</a:t>
            </a:r>
          </a:p>
          <a:p>
            <a:pPr algn="ctr"/>
            <a:endParaRPr lang="en-US" sz="2000" b="1"/>
          </a:p>
        </p:txBody>
      </p:sp>
      <p:grpSp>
        <p:nvGrpSpPr>
          <p:cNvPr id="2" name="Group 5"/>
          <p:cNvGrpSpPr>
            <a:grpSpLocks/>
          </p:cNvGrpSpPr>
          <p:nvPr/>
        </p:nvGrpSpPr>
        <p:grpSpPr bwMode="auto">
          <a:xfrm>
            <a:off x="1701800" y="14288"/>
            <a:ext cx="6451600" cy="2468562"/>
            <a:chOff x="2074707" y="4513784"/>
            <a:chExt cx="6452241" cy="2468880"/>
          </a:xfrm>
        </p:grpSpPr>
        <p:pic>
          <p:nvPicPr>
            <p:cNvPr id="52229" name="Picture 6"/>
            <p:cNvPicPr>
              <a:picLocks noChangeAspect="1"/>
            </p:cNvPicPr>
            <p:nvPr/>
          </p:nvPicPr>
          <p:blipFill>
            <a:blip r:embed="rId3" cstate="print"/>
            <a:srcRect/>
            <a:stretch>
              <a:fillRect/>
            </a:stretch>
          </p:blipFill>
          <p:spPr bwMode="auto">
            <a:xfrm rot="-311518">
              <a:off x="4659300" y="4513784"/>
              <a:ext cx="3867648" cy="2468880"/>
            </a:xfrm>
            <a:prstGeom prst="rect">
              <a:avLst/>
            </a:prstGeom>
            <a:noFill/>
            <a:ln w="9525">
              <a:noFill/>
              <a:miter lim="800000"/>
              <a:headEnd/>
              <a:tailEnd/>
            </a:ln>
          </p:spPr>
        </p:pic>
        <p:sp>
          <p:nvSpPr>
            <p:cNvPr id="52230" name="TextBox 7"/>
            <p:cNvSpPr txBox="1">
              <a:spLocks noChangeArrowheads="1"/>
            </p:cNvSpPr>
            <p:nvPr/>
          </p:nvSpPr>
          <p:spPr bwMode="auto">
            <a:xfrm rot="-570561">
              <a:off x="2074707" y="4895042"/>
              <a:ext cx="2123548" cy="1323439"/>
            </a:xfrm>
            <a:prstGeom prst="rect">
              <a:avLst/>
            </a:prstGeom>
            <a:noFill/>
            <a:ln w="9525">
              <a:noFill/>
              <a:miter lim="800000"/>
              <a:headEnd/>
              <a:tailEnd/>
            </a:ln>
          </p:spPr>
          <p:txBody>
            <a:bodyPr wrap="none">
              <a:spAutoFit/>
            </a:bodyPr>
            <a:lstStyle/>
            <a:p>
              <a:r>
                <a:rPr lang="en-US" sz="4000">
                  <a:cs typeface="Arial" pitchFamily="34" charset="0"/>
                </a:rPr>
                <a:t>need to</a:t>
              </a:r>
            </a:p>
            <a:p>
              <a:r>
                <a:rPr lang="en-US" sz="4000">
                  <a:cs typeface="Arial" pitchFamily="34" charset="0"/>
                </a:rPr>
                <a:t>maintain</a:t>
              </a:r>
            </a:p>
          </p:txBody>
        </p:sp>
      </p:grpSp>
      <p:pic>
        <p:nvPicPr>
          <p:cNvPr id="52228" name="Picture 3"/>
          <p:cNvPicPr>
            <a:picLocks noChangeAspect="1"/>
          </p:cNvPicPr>
          <p:nvPr/>
        </p:nvPicPr>
        <p:blipFill>
          <a:blip r:embed="rId4" cstate="print"/>
          <a:srcRect/>
          <a:stretch>
            <a:fillRect/>
          </a:stretch>
        </p:blipFill>
        <p:spPr bwMode="auto">
          <a:xfrm>
            <a:off x="306388" y="2247900"/>
            <a:ext cx="4913312" cy="438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753</Words>
  <Application>Microsoft Office PowerPoint</Application>
  <PresentationFormat>On-screen Show (4:3)</PresentationFormat>
  <Paragraphs>175</Paragraphs>
  <Slides>18</Slides>
  <Notes>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Blank Presentation</vt:lpstr>
      <vt:lpstr>What we know about Creating Change</vt:lpstr>
      <vt:lpstr>What We Know about Creating Successful Change</vt:lpstr>
      <vt:lpstr>Slide 3</vt:lpstr>
      <vt:lpstr>Classic Change Models:  Widely Used but Not Sufficient</vt:lpstr>
      <vt:lpstr>Slide 5</vt:lpstr>
      <vt:lpstr>Slide 6</vt:lpstr>
      <vt:lpstr>Slide 7</vt:lpstr>
      <vt:lpstr>Slide 8</vt:lpstr>
      <vt:lpstr>Slide 9</vt:lpstr>
      <vt:lpstr>Emergent Change Research</vt:lpstr>
      <vt:lpstr>Slide 11</vt:lpstr>
      <vt:lpstr>Slide 12</vt:lpstr>
      <vt:lpstr>Face-2-face</vt:lpstr>
      <vt:lpstr>F2F Interactions drive Influence</vt:lpstr>
      <vt:lpstr>Slide 15</vt:lpstr>
      <vt:lpstr>Slide 16</vt:lpstr>
      <vt:lpstr>Discovery vs. Influence</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 know about Creating Change</dc:title>
  <dc:creator>Acer</dc:creator>
  <cp:lastModifiedBy>Acer</cp:lastModifiedBy>
  <cp:revision>1</cp:revision>
  <dcterms:created xsi:type="dcterms:W3CDTF">2011-11-13T22:05:03Z</dcterms:created>
  <dcterms:modified xsi:type="dcterms:W3CDTF">2011-11-13T22:10:03Z</dcterms:modified>
</cp:coreProperties>
</file>